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1" r:id="rId1"/>
  </p:sldMasterIdLst>
  <p:sldIdLst>
    <p:sldId id="256" r:id="rId2"/>
    <p:sldId id="257" r:id="rId3"/>
    <p:sldId id="258" r:id="rId4"/>
    <p:sldId id="260" r:id="rId5"/>
    <p:sldId id="261" r:id="rId6"/>
    <p:sldId id="272" r:id="rId7"/>
    <p:sldId id="262" r:id="rId8"/>
    <p:sldId id="263" r:id="rId9"/>
    <p:sldId id="264" r:id="rId10"/>
    <p:sldId id="273" r:id="rId11"/>
    <p:sldId id="268" r:id="rId12"/>
    <p:sldId id="274" r:id="rId13"/>
    <p:sldId id="276" r:id="rId14"/>
    <p:sldId id="277" r:id="rId15"/>
    <p:sldId id="278" r:id="rId16"/>
    <p:sldId id="271" r:id="rId17"/>
    <p:sldId id="285" r:id="rId18"/>
    <p:sldId id="286" r:id="rId19"/>
    <p:sldId id="306" r:id="rId20"/>
    <p:sldId id="304" r:id="rId21"/>
    <p:sldId id="305" r:id="rId22"/>
    <p:sldId id="266" r:id="rId23"/>
    <p:sldId id="287" r:id="rId24"/>
    <p:sldId id="289" r:id="rId25"/>
    <p:sldId id="291" r:id="rId26"/>
    <p:sldId id="292" r:id="rId27"/>
    <p:sldId id="269" r:id="rId28"/>
    <p:sldId id="294" r:id="rId29"/>
    <p:sldId id="301" r:id="rId30"/>
    <p:sldId id="267" r:id="rId31"/>
    <p:sldId id="290" r:id="rId32"/>
    <p:sldId id="283" r:id="rId33"/>
    <p:sldId id="295" r:id="rId34"/>
    <p:sldId id="302" r:id="rId35"/>
    <p:sldId id="296" r:id="rId36"/>
    <p:sldId id="288" r:id="rId37"/>
    <p:sldId id="293" r:id="rId38"/>
    <p:sldId id="297" r:id="rId39"/>
    <p:sldId id="303" r:id="rId40"/>
    <p:sldId id="300" r:id="rId41"/>
    <p:sldId id="299"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56" autoAdjust="0"/>
    <p:restoredTop sz="94660"/>
  </p:normalViewPr>
  <p:slideViewPr>
    <p:cSldViewPr snapToGrid="0">
      <p:cViewPr varScale="1">
        <p:scale>
          <a:sx n="62" d="100"/>
          <a:sy n="62" d="100"/>
        </p:scale>
        <p:origin x="208" y="8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63EDDCA-5A96-45A4-8EAE-E2CBD979D3B4}" type="datetimeFigureOut">
              <a:rPr lang="en-US" smtClean="0"/>
              <a:t>5/7/23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26602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63EDDCA-5A96-45A4-8EAE-E2CBD979D3B4}" type="datetimeFigureOut">
              <a:rPr lang="en-US" smtClean="0"/>
              <a:t>5/7/23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3632446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63EDDCA-5A96-45A4-8EAE-E2CBD979D3B4}" type="datetimeFigureOut">
              <a:rPr lang="en-US" smtClean="0"/>
              <a:t>5/7/23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1453425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63EDDCA-5A96-45A4-8EAE-E2CBD979D3B4}" type="datetimeFigureOut">
              <a:rPr lang="en-US" smtClean="0"/>
              <a:t>5/7/23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450977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3EDDCA-5A96-45A4-8EAE-E2CBD979D3B4}" type="datetimeFigureOut">
              <a:rPr lang="en-US" smtClean="0"/>
              <a:t>5/7/23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3729887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63EDDCA-5A96-45A4-8EAE-E2CBD979D3B4}" type="datetimeFigureOut">
              <a:rPr lang="en-US" smtClean="0"/>
              <a:t>5/7/23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1838789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63EDDCA-5A96-45A4-8EAE-E2CBD979D3B4}" type="datetimeFigureOut">
              <a:rPr lang="en-US" smtClean="0"/>
              <a:t>5/7/23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1450303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63EDDCA-5A96-45A4-8EAE-E2CBD979D3B4}" type="datetimeFigureOut">
              <a:rPr lang="en-US" smtClean="0"/>
              <a:t>5/7/23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3159765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EDDCA-5A96-45A4-8EAE-E2CBD979D3B4}" type="datetimeFigureOut">
              <a:rPr lang="en-US" smtClean="0"/>
              <a:t>5/7/23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236268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63EDDCA-5A96-45A4-8EAE-E2CBD979D3B4}" type="datetimeFigureOut">
              <a:rPr lang="en-US" smtClean="0"/>
              <a:t>5/7/23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185351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63EDDCA-5A96-45A4-8EAE-E2CBD979D3B4}" type="datetimeFigureOut">
              <a:rPr lang="en-US" smtClean="0"/>
              <a:t>5/7/23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CA0B3-325F-4DD6-84A6-666CC671DA40}" type="slidenum">
              <a:rPr lang="en-US" smtClean="0"/>
              <a:t>‹#›</a:t>
            </a:fld>
            <a:endParaRPr lang="en-US"/>
          </a:p>
        </p:txBody>
      </p:sp>
    </p:spTree>
    <p:extLst>
      <p:ext uri="{BB962C8B-B14F-4D97-AF65-F5344CB8AC3E}">
        <p14:creationId xmlns:p14="http://schemas.microsoft.com/office/powerpoint/2010/main" val="367360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EDDCA-5A96-45A4-8EAE-E2CBD979D3B4}" type="datetimeFigureOut">
              <a:rPr lang="en-US" smtClean="0"/>
              <a:t>5/7/23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CA0B3-325F-4DD6-84A6-666CC671DA40}" type="slidenum">
              <a:rPr lang="en-US" smtClean="0"/>
              <a:t>‹#›</a:t>
            </a:fld>
            <a:endParaRPr lang="en-US"/>
          </a:p>
        </p:txBody>
      </p:sp>
    </p:spTree>
    <p:extLst>
      <p:ext uri="{BB962C8B-B14F-4D97-AF65-F5344CB8AC3E}">
        <p14:creationId xmlns:p14="http://schemas.microsoft.com/office/powerpoint/2010/main" val="1124168265"/>
      </p:ext>
    </p:extLst>
  </p:cSld>
  <p:clrMap bg1="dk1" tx1="lt1" bg2="dk2" tx2="lt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46.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ee, outdoor, sky, night&#10;&#10;Description automatically generated">
            <a:extLst>
              <a:ext uri="{FF2B5EF4-FFF2-40B4-BE49-F238E27FC236}">
                <a16:creationId xmlns:a16="http://schemas.microsoft.com/office/drawing/2014/main" id="{D23E83AF-A6FE-3FFD-77FA-66172A3406D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754A918E-DFE8-482F-805B-7C1FEBE33011}"/>
              </a:ext>
            </a:extLst>
          </p:cNvPr>
          <p:cNvSpPr>
            <a:spLocks noGrp="1"/>
          </p:cNvSpPr>
          <p:nvPr>
            <p:ph type="ctrTitle"/>
          </p:nvPr>
        </p:nvSpPr>
        <p:spPr>
          <a:xfrm>
            <a:off x="1524000" y="1122362"/>
            <a:ext cx="9144000" cy="2900518"/>
          </a:xfrm>
        </p:spPr>
        <p:txBody>
          <a:bodyPr>
            <a:normAutofit/>
          </a:bodyPr>
          <a:lstStyle/>
          <a:p>
            <a:r>
              <a:rPr lang="en-US" sz="4200" b="1" dirty="0">
                <a:solidFill>
                  <a:srgbClr val="FFFFFF"/>
                </a:solidFill>
              </a:rPr>
              <a:t>Starpath </a:t>
            </a:r>
            <a:br>
              <a:rPr lang="en-US" sz="4200" b="1" dirty="0">
                <a:solidFill>
                  <a:srgbClr val="FFFFFF"/>
                </a:solidFill>
              </a:rPr>
            </a:br>
            <a:br>
              <a:rPr lang="en-US" sz="4200" b="1" dirty="0">
                <a:solidFill>
                  <a:srgbClr val="FFFFFF"/>
                </a:solidFill>
              </a:rPr>
            </a:br>
            <a:r>
              <a:rPr lang="en-US" sz="4200" b="1" dirty="0">
                <a:solidFill>
                  <a:srgbClr val="FFFFFF"/>
                </a:solidFill>
              </a:rPr>
              <a:t>The World’s first UV powered pathway</a:t>
            </a:r>
            <a:br>
              <a:rPr lang="en-US" sz="4200" dirty="0">
                <a:solidFill>
                  <a:srgbClr val="FFFFFF"/>
                </a:solidFill>
              </a:rPr>
            </a:br>
            <a:endParaRPr lang="en-US" sz="4200" dirty="0">
              <a:solidFill>
                <a:srgbClr val="FFFFFF"/>
              </a:solidFill>
            </a:endParaRPr>
          </a:p>
        </p:txBody>
      </p:sp>
      <p:pic>
        <p:nvPicPr>
          <p:cNvPr id="4" name="Picture 3" descr="A black and white logo&#10;&#10;Description automatically generated with low confidence">
            <a:extLst>
              <a:ext uri="{FF2B5EF4-FFF2-40B4-BE49-F238E27FC236}">
                <a16:creationId xmlns:a16="http://schemas.microsoft.com/office/drawing/2014/main" id="{B04E9E9E-F9E3-4121-0E7A-019E50CD3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pic>
        <p:nvPicPr>
          <p:cNvPr id="7" name="Picture 6" descr="A picture containing text, font, logo, trademark&#10;&#10;Description automatically generated">
            <a:extLst>
              <a:ext uri="{FF2B5EF4-FFF2-40B4-BE49-F238E27FC236}">
                <a16:creationId xmlns:a16="http://schemas.microsoft.com/office/drawing/2014/main" id="{6AB40080-94C4-0013-52B8-CF19B5389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704109" cy="1652986"/>
          </a:xfrm>
          <a:prstGeom prst="rect">
            <a:avLst/>
          </a:prstGeom>
        </p:spPr>
      </p:pic>
    </p:spTree>
    <p:extLst>
      <p:ext uri="{BB962C8B-B14F-4D97-AF65-F5344CB8AC3E}">
        <p14:creationId xmlns:p14="http://schemas.microsoft.com/office/powerpoint/2010/main" val="209166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a:extLst>
              <a:ext uri="{FF2B5EF4-FFF2-40B4-BE49-F238E27FC236}">
                <a16:creationId xmlns:a16="http://schemas.microsoft.com/office/drawing/2014/main" id="{700F4DDF-D7E6-95C3-ADEF-F4F00A1111C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5957" r="1182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56136983-0C23-4EF4-96C2-52E87A4C8F8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br>
              <a:rPr lang="en-US" sz="5100" b="1" dirty="0">
                <a:solidFill>
                  <a:srgbClr val="FFFFFF"/>
                </a:solidFill>
              </a:rPr>
            </a:br>
            <a:r>
              <a:rPr lang="en-US" sz="5100" b="1" dirty="0">
                <a:solidFill>
                  <a:srgbClr val="FFFFFF"/>
                </a:solidFill>
              </a:rPr>
              <a:t>Starpath Eco-Chip</a:t>
            </a:r>
            <a:br>
              <a:rPr lang="en-US" sz="5100" b="1" u="sng" dirty="0">
                <a:solidFill>
                  <a:srgbClr val="FFFFFF"/>
                </a:solidFill>
              </a:rPr>
            </a:br>
            <a:br>
              <a:rPr lang="en-US" sz="5100" b="1" u="sng" dirty="0">
                <a:solidFill>
                  <a:srgbClr val="FFFFFF"/>
                </a:solidFill>
              </a:rPr>
            </a:br>
            <a:endParaRPr lang="en-US" sz="5100" u="sng" dirty="0">
              <a:solidFill>
                <a:srgbClr val="FFFFFF"/>
              </a:solidFill>
            </a:endParaRPr>
          </a:p>
        </p:txBody>
      </p:sp>
      <p:pic>
        <p:nvPicPr>
          <p:cNvPr id="4" name="Picture 3" descr="A black and white logo&#10;&#10;Description automatically generated with low confidence">
            <a:extLst>
              <a:ext uri="{FF2B5EF4-FFF2-40B4-BE49-F238E27FC236}">
                <a16:creationId xmlns:a16="http://schemas.microsoft.com/office/drawing/2014/main" id="{80DA3897-792A-94F3-FADE-7E1C9FCA8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31845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3C429E-A7F5-4764-AC75-2426A53FEFC1}"/>
              </a:ext>
            </a:extLst>
          </p:cNvPr>
          <p:cNvPicPr>
            <a:picLocks noChangeAspect="1"/>
          </p:cNvPicPr>
          <p:nvPr/>
        </p:nvPicPr>
        <p:blipFill rotWithShape="1">
          <a:blip r:embed="rId3">
            <a:extLst>
              <a:ext uri="{28A0092B-C50C-407E-A947-70E740481C1C}">
                <a14:useLocalDpi xmlns:a14="http://schemas.microsoft.com/office/drawing/2010/main" val="0"/>
              </a:ext>
            </a:extLst>
          </a:blip>
          <a:srcRect l="5957" r="11821" b="-1"/>
          <a:stretch/>
        </p:blipFill>
        <p:spPr>
          <a:xfrm>
            <a:off x="20" y="10"/>
            <a:ext cx="12191980" cy="6857990"/>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EDC1D024-214B-3D61-4D91-7656594D0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79012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0A859C-9032-4D4B-A176-C4A3C867D476}"/>
              </a:ext>
            </a:extLst>
          </p:cNvPr>
          <p:cNvSpPr txBox="1">
            <a:spLocks/>
          </p:cNvSpPr>
          <p:nvPr/>
        </p:nvSpPr>
        <p:spPr>
          <a:xfrm>
            <a:off x="424840" y="1655806"/>
            <a:ext cx="3689959" cy="42012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600" b="0" i="0" kern="1200" cap="all" dirty="0">
              <a:solidFill>
                <a:srgbClr val="FFFFFF"/>
              </a:solidFill>
              <a:effectLst/>
              <a:latin typeface="Arial" panose="020B0604020202020204" pitchFamily="34" charset="0"/>
              <a:cs typeface="Arial" panose="020B0604020202020204" pitchFamily="34" charset="0"/>
            </a:endParaRPr>
          </a:p>
          <a:p>
            <a:pPr>
              <a:spcAft>
                <a:spcPts val="600"/>
              </a:spcAft>
            </a:pPr>
            <a:r>
              <a:rPr lang="en-US" sz="3600" b="0" i="0" kern="1200" cap="all" dirty="0">
                <a:solidFill>
                  <a:srgbClr val="FFFFFF"/>
                </a:solidFill>
                <a:effectLst/>
                <a:latin typeface="Arial" panose="020B0604020202020204" pitchFamily="34" charset="0"/>
                <a:cs typeface="Arial" panose="020B0604020202020204" pitchFamily="34" charset="0"/>
              </a:rPr>
              <a:t>STARPATH INSTALLATION INSTRUCTIONS</a:t>
            </a:r>
          </a:p>
          <a:p>
            <a:pPr>
              <a:spcAft>
                <a:spcPts val="600"/>
              </a:spcAft>
            </a:pPr>
            <a:br>
              <a:rPr lang="en-US" sz="3600" b="0" i="0" kern="1200" cap="all" dirty="0">
                <a:solidFill>
                  <a:srgbClr val="FFFFFF"/>
                </a:solidFill>
                <a:effectLst/>
                <a:latin typeface="Arial" panose="020B0604020202020204" pitchFamily="34" charset="0"/>
                <a:cs typeface="Arial" panose="020B0604020202020204" pitchFamily="34" charset="0"/>
              </a:rPr>
            </a:br>
            <a:endParaRPr lang="en-US" sz="3600" b="0" i="0" kern="1200" cap="all" dirty="0">
              <a:solidFill>
                <a:srgbClr val="FFFFFF"/>
              </a:solidFill>
              <a:effectLst/>
              <a:latin typeface="Arial" panose="020B0604020202020204" pitchFamily="34" charset="0"/>
              <a:cs typeface="Arial" panose="020B0604020202020204" pitchFamily="34" charset="0"/>
            </a:endParaRPr>
          </a:p>
        </p:txBody>
      </p:sp>
      <p:sp>
        <p:nvSpPr>
          <p:cNvPr id="22" name="Content Placeholder 2">
            <a:extLst>
              <a:ext uri="{FF2B5EF4-FFF2-40B4-BE49-F238E27FC236}">
                <a16:creationId xmlns:a16="http://schemas.microsoft.com/office/drawing/2014/main" id="{034040A6-0BE9-4BC9-874D-374BF05AE07B}"/>
              </a:ext>
            </a:extLst>
          </p:cNvPr>
          <p:cNvSpPr>
            <a:spLocks noGrp="1"/>
          </p:cNvSpPr>
          <p:nvPr>
            <p:ph idx="1"/>
          </p:nvPr>
        </p:nvSpPr>
        <p:spPr>
          <a:xfrm>
            <a:off x="3968496" y="0"/>
            <a:ext cx="7991856" cy="6650182"/>
          </a:xfrm>
        </p:spPr>
        <p:txBody>
          <a:bodyPr vert="horz" lIns="91440" tIns="45720" rIns="91440" bIns="45720" rtlCol="0" anchor="t">
            <a:normAutofit lnSpcReduction="10000"/>
          </a:bodyPr>
          <a:lstStyle/>
          <a:p>
            <a:pPr marL="0"/>
            <a:endParaRPr lang="en-US" dirty="0"/>
          </a:p>
          <a:p>
            <a:pPr algn="just"/>
            <a:r>
              <a:rPr lang="en-US" sz="2400" dirty="0">
                <a:latin typeface="Arial" panose="020B0604020202020204" pitchFamily="34" charset="0"/>
                <a:cs typeface="Arial" panose="020B0604020202020204" pitchFamily="34" charset="0"/>
              </a:rPr>
              <a:t>Supplied in: 25kg Bags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2 sizes: 8-15mm and 16-20mm </a:t>
            </a:r>
          </a:p>
          <a:p>
            <a:pPr marL="0" indent="0" algn="just">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a:t>
            </a:r>
            <a:r>
              <a:rPr lang="en-US" sz="2400" dirty="0" err="1">
                <a:latin typeface="Arial" panose="020B0604020202020204" pitchFamily="34" charset="0"/>
                <a:cs typeface="Arial" panose="020B0604020202020204" pitchFamily="34" charset="0"/>
              </a:rPr>
              <a:t>colours</a:t>
            </a:r>
            <a:r>
              <a:rPr lang="en-US" sz="2400" dirty="0">
                <a:latin typeface="Arial" panose="020B0604020202020204" pitchFamily="34" charset="0"/>
                <a:cs typeface="Arial" panose="020B0604020202020204" pitchFamily="34" charset="0"/>
              </a:rPr>
              <a:t>: Green, Blue, Aqua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Product is ready for use and needs to be dry at time of installation. </a:t>
            </a:r>
          </a:p>
          <a:p>
            <a:pPr marL="0" indent="0">
              <a:buNone/>
            </a:pP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Do not store for long periods in direct sunlight as the product produces energy and may sweat if kept in closed containers. </a:t>
            </a:r>
          </a:p>
          <a:p>
            <a:pPr marL="0" indent="0" algn="just">
              <a:buNone/>
            </a:pP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 product is non-toxic and environmentally friendly, please refer to the Safety Data sheets for further information.</a:t>
            </a:r>
          </a:p>
        </p:txBody>
      </p:sp>
      <p:pic>
        <p:nvPicPr>
          <p:cNvPr id="2" name="Picture 1" descr="A black and white logo&#10;&#10;Description automatically generated with low confidence">
            <a:extLst>
              <a:ext uri="{FF2B5EF4-FFF2-40B4-BE49-F238E27FC236}">
                <a16:creationId xmlns:a16="http://schemas.microsoft.com/office/drawing/2014/main" id="{82FA86AB-11B9-7745-692D-4A18165A7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642023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0A859C-9032-4D4B-A176-C4A3C867D476}"/>
              </a:ext>
            </a:extLst>
          </p:cNvPr>
          <p:cNvSpPr txBox="1">
            <a:spLocks/>
          </p:cNvSpPr>
          <p:nvPr/>
        </p:nvSpPr>
        <p:spPr>
          <a:xfrm>
            <a:off x="406552" y="1655806"/>
            <a:ext cx="3689959" cy="42012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600" b="0" i="0" kern="1200" cap="all" dirty="0">
              <a:solidFill>
                <a:srgbClr val="FFFFFF"/>
              </a:solidFill>
              <a:effectLst/>
              <a:latin typeface="Arial" panose="020B0604020202020204" pitchFamily="34" charset="0"/>
              <a:cs typeface="Arial" panose="020B0604020202020204" pitchFamily="34" charset="0"/>
            </a:endParaRPr>
          </a:p>
          <a:p>
            <a:pPr>
              <a:spcAft>
                <a:spcPts val="600"/>
              </a:spcAft>
            </a:pPr>
            <a:r>
              <a:rPr lang="en-US" sz="3600" cap="all" dirty="0">
                <a:latin typeface="Arial" panose="020B0604020202020204" pitchFamily="34" charset="0"/>
                <a:cs typeface="Arial" panose="020B0604020202020204" pitchFamily="34" charset="0"/>
              </a:rPr>
              <a:t>Application Method</a:t>
            </a:r>
            <a:br>
              <a:rPr lang="en-US" sz="3600" b="0" i="0" kern="1200" cap="all" dirty="0">
                <a:solidFill>
                  <a:srgbClr val="FFFFFF"/>
                </a:solidFill>
                <a:effectLst/>
                <a:latin typeface="Arial" panose="020B0604020202020204" pitchFamily="34" charset="0"/>
                <a:cs typeface="Arial" panose="020B0604020202020204" pitchFamily="34" charset="0"/>
              </a:rPr>
            </a:br>
            <a:endParaRPr lang="en-US" sz="3600" b="0" i="0" kern="1200" cap="all" dirty="0">
              <a:solidFill>
                <a:srgbClr val="FFFFFF"/>
              </a:solidFill>
              <a:effectLst/>
              <a:latin typeface="Arial" panose="020B0604020202020204" pitchFamily="34" charset="0"/>
              <a:cs typeface="Arial" panose="020B0604020202020204" pitchFamily="34" charset="0"/>
            </a:endParaRPr>
          </a:p>
        </p:txBody>
      </p:sp>
      <p:sp>
        <p:nvSpPr>
          <p:cNvPr id="22" name="Content Placeholder 2">
            <a:extLst>
              <a:ext uri="{FF2B5EF4-FFF2-40B4-BE49-F238E27FC236}">
                <a16:creationId xmlns:a16="http://schemas.microsoft.com/office/drawing/2014/main" id="{034040A6-0BE9-4BC9-874D-374BF05AE07B}"/>
              </a:ext>
            </a:extLst>
          </p:cNvPr>
          <p:cNvSpPr>
            <a:spLocks noGrp="1"/>
          </p:cNvSpPr>
          <p:nvPr>
            <p:ph idx="1"/>
          </p:nvPr>
        </p:nvSpPr>
        <p:spPr>
          <a:xfrm>
            <a:off x="4096510" y="1000897"/>
            <a:ext cx="7688937" cy="4856206"/>
          </a:xfrm>
        </p:spPr>
        <p:txBody>
          <a:bodyPr vert="horz" lIns="91440" tIns="45720" rIns="91440" bIns="45720" rtlCol="0" anchor="t">
            <a:normAutofit/>
          </a:bodyPr>
          <a:lstStyle/>
          <a:p>
            <a:pPr marL="0" indent="0" algn="just">
              <a:buNone/>
            </a:pPr>
            <a:r>
              <a:rPr lang="en-US" sz="2400" dirty="0">
                <a:latin typeface="Arial" panose="020B0604020202020204" pitchFamily="34" charset="0"/>
                <a:cs typeface="Arial" panose="020B0604020202020204" pitchFamily="34" charset="0"/>
              </a:rPr>
              <a:t>Laid into concrete or tarmac at the time of installation. Once the initial wet surface has been prepared and laid, place or scatter the Eco-chips in the desired finished position. When using a concrete base: flatten into the surface flush using a trowel or mechanical float making sure none of the Eco-Chips are protruding above the concrete surface.</a:t>
            </a:r>
          </a:p>
          <a:p>
            <a:pPr marL="0" indent="0">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When using a tarmac base: once the surface has been rolled to the desired finish, place or scatter the Eco-Chips as desired and re-roll or compact making sure none of the </a:t>
            </a:r>
            <a:r>
              <a:rPr lang="en-US" sz="2400" dirty="0" err="1">
                <a:latin typeface="Arial" panose="020B0604020202020204" pitchFamily="34" charset="0"/>
                <a:cs typeface="Arial" panose="020B0604020202020204" pitchFamily="34" charset="0"/>
              </a:rPr>
              <a:t>EcoChips</a:t>
            </a:r>
            <a:r>
              <a:rPr lang="en-US" sz="2400" dirty="0">
                <a:latin typeface="Arial" panose="020B0604020202020204" pitchFamily="34" charset="0"/>
                <a:cs typeface="Arial" panose="020B0604020202020204" pitchFamily="34" charset="0"/>
              </a:rPr>
              <a:t> are protruding above the tarmac surface.</a:t>
            </a:r>
          </a:p>
        </p:txBody>
      </p:sp>
      <p:pic>
        <p:nvPicPr>
          <p:cNvPr id="2" name="Picture 1" descr="A black and white logo&#10;&#10;Description automatically generated with low confidence">
            <a:extLst>
              <a:ext uri="{FF2B5EF4-FFF2-40B4-BE49-F238E27FC236}">
                <a16:creationId xmlns:a16="http://schemas.microsoft.com/office/drawing/2014/main" id="{0E1FC8C2-DD6F-D56E-C2D9-B4317AE57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453371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0A859C-9032-4D4B-A176-C4A3C867D476}"/>
              </a:ext>
            </a:extLst>
          </p:cNvPr>
          <p:cNvSpPr txBox="1">
            <a:spLocks/>
          </p:cNvSpPr>
          <p:nvPr/>
        </p:nvSpPr>
        <p:spPr>
          <a:xfrm>
            <a:off x="399440" y="1861457"/>
            <a:ext cx="3588360" cy="27359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cap="all" dirty="0">
                <a:latin typeface="Arial" panose="020B0604020202020204" pitchFamily="34" charset="0"/>
                <a:cs typeface="Arial" panose="020B0604020202020204" pitchFamily="34" charset="0"/>
              </a:rPr>
              <a:t>Application Method</a:t>
            </a:r>
            <a:endParaRPr lang="en-US" sz="3600" i="0" kern="1200" cap="all" dirty="0">
              <a:solidFill>
                <a:srgbClr val="FFFFFF"/>
              </a:solidFill>
              <a:effectLst/>
              <a:latin typeface="Arial" panose="020B0604020202020204" pitchFamily="34" charset="0"/>
              <a:cs typeface="Arial" panose="020B0604020202020204" pitchFamily="34" charset="0"/>
            </a:endParaRPr>
          </a:p>
          <a:p>
            <a:pPr>
              <a:spcAft>
                <a:spcPts val="600"/>
              </a:spcAft>
            </a:pPr>
            <a:br>
              <a:rPr lang="en-US" sz="3200" b="0" i="0" kern="1200" cap="all" dirty="0">
                <a:solidFill>
                  <a:srgbClr val="FFFFFF"/>
                </a:solidFill>
                <a:effectLst/>
                <a:latin typeface="+mj-lt"/>
                <a:ea typeface="+mj-ea"/>
                <a:cs typeface="+mj-cs"/>
              </a:rPr>
            </a:br>
            <a:endParaRPr lang="en-US" sz="3200" b="0" i="0" kern="1200" cap="all" dirty="0">
              <a:solidFill>
                <a:srgbClr val="FFFFFF"/>
              </a:solidFill>
              <a:effectLst/>
              <a:latin typeface="+mj-lt"/>
              <a:ea typeface="+mj-ea"/>
              <a:cs typeface="+mj-cs"/>
            </a:endParaRPr>
          </a:p>
        </p:txBody>
      </p:sp>
      <p:sp>
        <p:nvSpPr>
          <p:cNvPr id="22" name="Content Placeholder 2">
            <a:extLst>
              <a:ext uri="{FF2B5EF4-FFF2-40B4-BE49-F238E27FC236}">
                <a16:creationId xmlns:a16="http://schemas.microsoft.com/office/drawing/2014/main" id="{034040A6-0BE9-4BC9-874D-374BF05AE07B}"/>
              </a:ext>
            </a:extLst>
          </p:cNvPr>
          <p:cNvSpPr>
            <a:spLocks noGrp="1"/>
          </p:cNvSpPr>
          <p:nvPr>
            <p:ph idx="1"/>
          </p:nvPr>
        </p:nvSpPr>
        <p:spPr>
          <a:xfrm>
            <a:off x="4133088" y="896112"/>
            <a:ext cx="7370064" cy="5358383"/>
          </a:xfrm>
        </p:spPr>
        <p:txBody>
          <a:bodyPr vert="horz" lIns="91440" tIns="45720" rIns="91440" bIns="45720" rtlCol="0" anchor="t">
            <a:normAutofit/>
          </a:bodyPr>
          <a:lstStyle/>
          <a:p>
            <a:pPr marL="0" indent="0" algn="just">
              <a:buNone/>
            </a:pPr>
            <a:r>
              <a:rPr lang="en-US" sz="2400" dirty="0">
                <a:latin typeface="Arial" panose="020B0604020202020204" pitchFamily="34" charset="0"/>
                <a:cs typeface="Arial" panose="020B0604020202020204" pitchFamily="34" charset="0"/>
              </a:rPr>
              <a:t>Please note, after installation, with both concrete and tarmac surfaces the Eco-Chips will need to be cleaned making sure there is no residue left on the surface of the Eco-Chips.  This is important as the Eco-Chips need to be able to absorb UV and emit it as light.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Either by hand or by mechanical stone applicator the eco-chips can be scattered or strategically placed to create shapes, patterns, logo’s etc.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Any combination of size or </a:t>
            </a:r>
            <a:r>
              <a:rPr lang="en-US" sz="2400" dirty="0" err="1">
                <a:latin typeface="Arial" panose="020B0604020202020204" pitchFamily="34" charset="0"/>
                <a:cs typeface="Arial" panose="020B0604020202020204" pitchFamily="34" charset="0"/>
              </a:rPr>
              <a:t>colour</a:t>
            </a:r>
            <a:r>
              <a:rPr lang="en-US" sz="2400" dirty="0">
                <a:latin typeface="Arial" panose="020B0604020202020204" pitchFamily="34" charset="0"/>
                <a:cs typeface="Arial" panose="020B0604020202020204" pitchFamily="34" charset="0"/>
              </a:rPr>
              <a:t> can be used when creating the pathway.</a:t>
            </a:r>
          </a:p>
        </p:txBody>
      </p:sp>
      <p:pic>
        <p:nvPicPr>
          <p:cNvPr id="2" name="Picture 1" descr="A black and white logo&#10;&#10;Description automatically generated with low confidence">
            <a:extLst>
              <a:ext uri="{FF2B5EF4-FFF2-40B4-BE49-F238E27FC236}">
                <a16:creationId xmlns:a16="http://schemas.microsoft.com/office/drawing/2014/main" id="{EE2AFBCC-D54D-3181-0F9D-78FE4A118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073067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0A859C-9032-4D4B-A176-C4A3C867D476}"/>
              </a:ext>
            </a:extLst>
          </p:cNvPr>
          <p:cNvSpPr txBox="1">
            <a:spLocks/>
          </p:cNvSpPr>
          <p:nvPr/>
        </p:nvSpPr>
        <p:spPr>
          <a:xfrm>
            <a:off x="424840" y="1727741"/>
            <a:ext cx="2563287" cy="41293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200" b="0" i="0" kern="1200" cap="all" dirty="0">
              <a:solidFill>
                <a:srgbClr val="FFFFFF"/>
              </a:solidFill>
              <a:effectLst/>
              <a:latin typeface="+mj-lt"/>
              <a:ea typeface="+mj-ea"/>
              <a:cs typeface="+mj-cs"/>
            </a:endParaRPr>
          </a:p>
          <a:p>
            <a:pPr>
              <a:spcAft>
                <a:spcPts val="600"/>
              </a:spcAft>
            </a:pPr>
            <a:r>
              <a:rPr lang="en-US" sz="4000" cap="all" dirty="0"/>
              <a:t>Dosage</a:t>
            </a:r>
            <a:r>
              <a:rPr lang="en-US" cap="all" dirty="0"/>
              <a:t> Rates</a:t>
            </a:r>
            <a:br>
              <a:rPr lang="en-US" sz="3200" b="0" i="0" kern="1200" cap="all" dirty="0">
                <a:solidFill>
                  <a:srgbClr val="FFFFFF"/>
                </a:solidFill>
                <a:effectLst/>
                <a:latin typeface="+mj-lt"/>
                <a:ea typeface="+mj-ea"/>
                <a:cs typeface="+mj-cs"/>
              </a:rPr>
            </a:br>
            <a:endParaRPr lang="en-US" sz="3200" b="0" i="0" kern="1200" cap="all" dirty="0">
              <a:solidFill>
                <a:srgbClr val="FFFFFF"/>
              </a:solidFill>
              <a:effectLst/>
              <a:latin typeface="+mj-lt"/>
              <a:ea typeface="+mj-ea"/>
              <a:cs typeface="+mj-cs"/>
            </a:endParaRPr>
          </a:p>
        </p:txBody>
      </p:sp>
      <p:sp>
        <p:nvSpPr>
          <p:cNvPr id="22" name="Content Placeholder 2">
            <a:extLst>
              <a:ext uri="{FF2B5EF4-FFF2-40B4-BE49-F238E27FC236}">
                <a16:creationId xmlns:a16="http://schemas.microsoft.com/office/drawing/2014/main" id="{034040A6-0BE9-4BC9-874D-374BF05AE07B}"/>
              </a:ext>
            </a:extLst>
          </p:cNvPr>
          <p:cNvSpPr>
            <a:spLocks noGrp="1"/>
          </p:cNvSpPr>
          <p:nvPr>
            <p:ph idx="1"/>
          </p:nvPr>
        </p:nvSpPr>
        <p:spPr>
          <a:xfrm>
            <a:off x="4334256" y="1133856"/>
            <a:ext cx="7432904" cy="5010912"/>
          </a:xfrm>
        </p:spPr>
        <p:txBody>
          <a:bodyPr vert="horz" lIns="91440" tIns="45720" rIns="91440" bIns="45720" rtlCol="0" anchor="t">
            <a:normAutofit/>
          </a:bodyPr>
          <a:lstStyle/>
          <a:p>
            <a:pPr marL="0" indent="0" algn="just">
              <a:buNone/>
            </a:pPr>
            <a:r>
              <a:rPr lang="en-US" sz="2400" dirty="0">
                <a:latin typeface="Arial" panose="020B0604020202020204" pitchFamily="34" charset="0"/>
                <a:cs typeface="Arial" panose="020B0604020202020204" pitchFamily="34" charset="0"/>
              </a:rPr>
              <a:t>We recommend the use of 1kg of product (regardless of chip size) to 1 </a:t>
            </a:r>
            <a:r>
              <a:rPr lang="en-US" sz="2400" dirty="0" err="1">
                <a:latin typeface="Arial" panose="020B0604020202020204" pitchFamily="34" charset="0"/>
                <a:cs typeface="Arial" panose="020B0604020202020204" pitchFamily="34" charset="0"/>
              </a:rPr>
              <a:t>sq</a:t>
            </a:r>
            <a:r>
              <a:rPr lang="en-US" sz="2400" dirty="0">
                <a:latin typeface="Arial" panose="020B0604020202020204" pitchFamily="34" charset="0"/>
                <a:cs typeface="Arial" panose="020B0604020202020204" pitchFamily="34" charset="0"/>
              </a:rPr>
              <a:t>/m of surface area as a minimum - any less than the recommended rate can seriously impact the performance of the product. Temperature range of the product: - 50°C to +280°C. All product should be laid in line with normal laying conditions for both concrete and tarmac.</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b="1" dirty="0">
                <a:latin typeface="Arial" panose="020B0604020202020204" pitchFamily="34" charset="0"/>
                <a:cs typeface="Arial" panose="020B0604020202020204" pitchFamily="34" charset="0"/>
              </a:rPr>
              <a:t>Please Note: </a:t>
            </a:r>
          </a:p>
          <a:p>
            <a:pPr marL="0" indent="0" algn="just">
              <a:buNone/>
            </a:pPr>
            <a:r>
              <a:rPr lang="en-US" sz="2400" b="1" dirty="0">
                <a:latin typeface="Arial" panose="020B0604020202020204" pitchFamily="34" charset="0"/>
                <a:cs typeface="Arial" panose="020B0604020202020204" pitchFamily="34" charset="0"/>
              </a:rPr>
              <a:t>Excessive ambient light will affect the visual appearance of the product.</a:t>
            </a:r>
            <a:endParaRPr lang="en-US" sz="2400" dirty="0">
              <a:latin typeface="Arial" panose="020B0604020202020204" pitchFamily="34" charset="0"/>
              <a:cs typeface="Arial" panose="020B0604020202020204" pitchFamily="34" charset="0"/>
            </a:endParaRPr>
          </a:p>
        </p:txBody>
      </p:sp>
      <p:pic>
        <p:nvPicPr>
          <p:cNvPr id="2" name="Picture 1" descr="A black and white logo&#10;&#10;Description automatically generated with low confidence">
            <a:extLst>
              <a:ext uri="{FF2B5EF4-FFF2-40B4-BE49-F238E27FC236}">
                <a16:creationId xmlns:a16="http://schemas.microsoft.com/office/drawing/2014/main" id="{04B16399-8DB6-8893-0314-CE7ADD38A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66958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electric blue, cobalt blue, majorelle blue, blue&#10;&#10;Description automatically generated">
            <a:extLst>
              <a:ext uri="{FF2B5EF4-FFF2-40B4-BE49-F238E27FC236}">
                <a16:creationId xmlns:a16="http://schemas.microsoft.com/office/drawing/2014/main" id="{D405A9C8-4A80-DD05-FB50-493763762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96" y="2020311"/>
            <a:ext cx="4235450" cy="1568450"/>
          </a:xfrm>
          <a:prstGeom prst="rect">
            <a:avLst/>
          </a:prstGeom>
        </p:spPr>
      </p:pic>
      <p:pic>
        <p:nvPicPr>
          <p:cNvPr id="3" name="Picture 2" descr="A black and white logo&#10;&#10;Description automatically generated with low confidence">
            <a:extLst>
              <a:ext uri="{FF2B5EF4-FFF2-40B4-BE49-F238E27FC236}">
                <a16:creationId xmlns:a16="http://schemas.microsoft.com/office/drawing/2014/main" id="{1AFBFEDC-A5B5-D42D-FCA6-53E8C02D3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490" y="5432754"/>
            <a:ext cx="3380509" cy="1078266"/>
          </a:xfrm>
          <a:prstGeom prst="rect">
            <a:avLst/>
          </a:prstGeom>
        </p:spPr>
      </p:pic>
      <p:pic>
        <p:nvPicPr>
          <p:cNvPr id="14" name="Picture 13" descr="A picture containing reef, nature, pattern&#10;&#10;Description automatically generated">
            <a:extLst>
              <a:ext uri="{FF2B5EF4-FFF2-40B4-BE49-F238E27FC236}">
                <a16:creationId xmlns:a16="http://schemas.microsoft.com/office/drawing/2014/main" id="{3F72E1BD-AC30-EEAC-2291-4A7940EAE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529" y="2540453"/>
            <a:ext cx="6594475" cy="2994025"/>
          </a:xfrm>
          <a:prstGeom prst="rect">
            <a:avLst/>
          </a:prstGeom>
        </p:spPr>
      </p:pic>
      <p:sp>
        <p:nvSpPr>
          <p:cNvPr id="2" name="Title 1">
            <a:extLst>
              <a:ext uri="{FF2B5EF4-FFF2-40B4-BE49-F238E27FC236}">
                <a16:creationId xmlns:a16="http://schemas.microsoft.com/office/drawing/2014/main" id="{0CB5307B-7B41-408F-9D04-F89A70C00C48}"/>
              </a:ext>
            </a:extLst>
          </p:cNvPr>
          <p:cNvSpPr>
            <a:spLocks noGrp="1"/>
          </p:cNvSpPr>
          <p:nvPr>
            <p:ph type="title"/>
          </p:nvPr>
        </p:nvSpPr>
        <p:spPr>
          <a:xfrm>
            <a:off x="852054" y="810491"/>
            <a:ext cx="9746673" cy="1568450"/>
          </a:xfrm>
        </p:spPr>
        <p:txBody>
          <a:bodyPr vert="horz" lIns="91440" tIns="45720" rIns="91440" bIns="45720" rtlCol="0">
            <a:normAutofit/>
          </a:bodyPr>
          <a:lstStyle/>
          <a:p>
            <a:pPr algn="ctr"/>
            <a:r>
              <a:rPr lang="en-US" sz="5200" b="1" dirty="0"/>
              <a:t>Starpath coverage</a:t>
            </a:r>
          </a:p>
        </p:txBody>
      </p:sp>
      <p:pic>
        <p:nvPicPr>
          <p:cNvPr id="16" name="Picture 15" descr="A picture containing turquoise, pattern, colorfulness, green&#10;&#10;Description automatically generated">
            <a:extLst>
              <a:ext uri="{FF2B5EF4-FFF2-40B4-BE49-F238E27FC236}">
                <a16:creationId xmlns:a16="http://schemas.microsoft.com/office/drawing/2014/main" id="{CEC588BC-BB15-E18C-3233-0D1B98F7E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96" y="3901931"/>
            <a:ext cx="4235450" cy="2145578"/>
          </a:xfrm>
          <a:prstGeom prst="rect">
            <a:avLst/>
          </a:prstGeom>
        </p:spPr>
      </p:pic>
    </p:spTree>
    <p:extLst>
      <p:ext uri="{BB962C8B-B14F-4D97-AF65-F5344CB8AC3E}">
        <p14:creationId xmlns:p14="http://schemas.microsoft.com/office/powerpoint/2010/main" val="380637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034040A6-0BE9-4BC9-874D-374BF05AE07B}"/>
              </a:ext>
            </a:extLst>
          </p:cNvPr>
          <p:cNvSpPr>
            <a:spLocks noGrp="1"/>
          </p:cNvSpPr>
          <p:nvPr>
            <p:ph idx="1"/>
          </p:nvPr>
        </p:nvSpPr>
        <p:spPr>
          <a:xfrm>
            <a:off x="1880594" y="310896"/>
            <a:ext cx="8086366" cy="1444752"/>
          </a:xfrm>
        </p:spPr>
        <p:txBody>
          <a:bodyPr vert="horz" lIns="91440" tIns="45720" rIns="91440" bIns="45720" rtlCol="0" anchor="t">
            <a:noAutofit/>
          </a:bodyPr>
          <a:lstStyle/>
          <a:p>
            <a:pPr marL="0" indent="0" algn="ctr">
              <a:buNone/>
            </a:pPr>
            <a:r>
              <a:rPr lang="en-GB" sz="2400" dirty="0">
                <a:latin typeface="Arial" panose="020B0604020202020204" pitchFamily="34" charset="0"/>
                <a:cs typeface="Arial" panose="020B0604020202020204" pitchFamily="34" charset="0"/>
              </a:rPr>
              <a:t>Please see the two pictures attached. </a:t>
            </a:r>
          </a:p>
          <a:p>
            <a:pPr marL="0" indent="0" algn="ctr">
              <a:buNone/>
            </a:pPr>
            <a:r>
              <a:rPr lang="en-GB" sz="2400" dirty="0">
                <a:latin typeface="Arial" panose="020B0604020202020204" pitchFamily="34" charset="0"/>
                <a:cs typeface="Arial" panose="020B0604020202020204" pitchFamily="34" charset="0"/>
              </a:rPr>
              <a:t>1kg of product covers 1sq/m of surface area. </a:t>
            </a:r>
          </a:p>
        </p:txBody>
      </p:sp>
      <p:pic>
        <p:nvPicPr>
          <p:cNvPr id="2" name="Picture 1">
            <a:extLst>
              <a:ext uri="{FF2B5EF4-FFF2-40B4-BE49-F238E27FC236}">
                <a16:creationId xmlns:a16="http://schemas.microsoft.com/office/drawing/2014/main" id="{2F1D4B1A-47BA-4F98-AC16-6ACAD5B65CF3}"/>
              </a:ext>
            </a:extLst>
          </p:cNvPr>
          <p:cNvPicPr>
            <a:picLocks noChangeAspect="1"/>
          </p:cNvPicPr>
          <p:nvPr/>
        </p:nvPicPr>
        <p:blipFill>
          <a:blip r:embed="rId2"/>
          <a:stretch>
            <a:fillRect/>
          </a:stretch>
        </p:blipFill>
        <p:spPr>
          <a:xfrm>
            <a:off x="1498474" y="1331431"/>
            <a:ext cx="4378757" cy="5817941"/>
          </a:xfrm>
          <a:prstGeom prst="rect">
            <a:avLst/>
          </a:prstGeom>
        </p:spPr>
      </p:pic>
      <p:pic>
        <p:nvPicPr>
          <p:cNvPr id="3" name="Picture 2">
            <a:extLst>
              <a:ext uri="{FF2B5EF4-FFF2-40B4-BE49-F238E27FC236}">
                <a16:creationId xmlns:a16="http://schemas.microsoft.com/office/drawing/2014/main" id="{C2965318-FCD1-4DDD-8DBE-8ABC7E6D7C13}"/>
              </a:ext>
            </a:extLst>
          </p:cNvPr>
          <p:cNvPicPr>
            <a:picLocks noChangeAspect="1"/>
          </p:cNvPicPr>
          <p:nvPr/>
        </p:nvPicPr>
        <p:blipFill>
          <a:blip r:embed="rId3"/>
          <a:stretch>
            <a:fillRect/>
          </a:stretch>
        </p:blipFill>
        <p:spPr>
          <a:xfrm>
            <a:off x="7361287" y="1331432"/>
            <a:ext cx="4378757" cy="5788413"/>
          </a:xfrm>
          <a:prstGeom prst="rect">
            <a:avLst/>
          </a:prstGeom>
        </p:spPr>
      </p:pic>
      <p:pic>
        <p:nvPicPr>
          <p:cNvPr id="4" name="Picture 3" descr="A black and white logo&#10;&#10;Description automatically generated with low confidence">
            <a:extLst>
              <a:ext uri="{FF2B5EF4-FFF2-40B4-BE49-F238E27FC236}">
                <a16:creationId xmlns:a16="http://schemas.microsoft.com/office/drawing/2014/main" id="{AB22B503-B5F8-A0E1-74C8-BAC09AEF1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064499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307B-7B41-408F-9D04-F89A70C00C48}"/>
              </a:ext>
            </a:extLst>
          </p:cNvPr>
          <p:cNvSpPr>
            <a:spLocks noGrp="1"/>
          </p:cNvSpPr>
          <p:nvPr>
            <p:ph type="title"/>
          </p:nvPr>
        </p:nvSpPr>
        <p:spPr>
          <a:xfrm>
            <a:off x="146304" y="1353313"/>
            <a:ext cx="3127249" cy="3346704"/>
          </a:xfrm>
        </p:spPr>
        <p:txBody>
          <a:bodyPr vert="horz" lIns="91440" tIns="45720" rIns="91440" bIns="45720" rtlCol="0" anchor="ctr">
            <a:normAutofit/>
          </a:bodyPr>
          <a:lstStyle/>
          <a:p>
            <a:pPr algn="l"/>
            <a:br>
              <a:rPr lang="en-US" sz="4000" b="1"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STARPATH ECO-CHIP</a:t>
            </a:r>
            <a:br>
              <a:rPr lang="en-US" sz="4000"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3523ABD-FDE5-B6FE-143A-FCB5DE44E565}"/>
              </a:ext>
            </a:extLst>
          </p:cNvPr>
          <p:cNvSpPr txBox="1"/>
          <p:nvPr/>
        </p:nvSpPr>
        <p:spPr>
          <a:xfrm>
            <a:off x="146304" y="423919"/>
            <a:ext cx="5431536"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SPECIFICATION SHEET</a:t>
            </a:r>
            <a:endParaRPr lang="en-US" sz="3600" dirty="0"/>
          </a:p>
        </p:txBody>
      </p:sp>
      <p:pic>
        <p:nvPicPr>
          <p:cNvPr id="10" name="Picture 9" descr="A picture containing text, screenshot, receipt&#10;&#10;Description automatically generated">
            <a:extLst>
              <a:ext uri="{FF2B5EF4-FFF2-40B4-BE49-F238E27FC236}">
                <a16:creationId xmlns:a16="http://schemas.microsoft.com/office/drawing/2014/main" id="{EFF9032A-4AEA-25CD-6C55-15B59C521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064" y="0"/>
            <a:ext cx="5504936" cy="6858000"/>
          </a:xfrm>
          <a:prstGeom prst="rect">
            <a:avLst/>
          </a:prstGeom>
        </p:spPr>
      </p:pic>
    </p:spTree>
    <p:extLst>
      <p:ext uri="{BB962C8B-B14F-4D97-AF65-F5344CB8AC3E}">
        <p14:creationId xmlns:p14="http://schemas.microsoft.com/office/powerpoint/2010/main" val="264028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document, font&#10;&#10;Description automatically generated">
            <a:extLst>
              <a:ext uri="{FF2B5EF4-FFF2-40B4-BE49-F238E27FC236}">
                <a16:creationId xmlns:a16="http://schemas.microsoft.com/office/drawing/2014/main" id="{61C58F6D-6F97-A18C-6FB5-52DD61EB1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401" y="0"/>
            <a:ext cx="5117197" cy="6858000"/>
          </a:xfrm>
          <a:prstGeom prst="rect">
            <a:avLst/>
          </a:prstGeom>
        </p:spPr>
      </p:pic>
    </p:spTree>
    <p:extLst>
      <p:ext uri="{BB962C8B-B14F-4D97-AF65-F5344CB8AC3E}">
        <p14:creationId xmlns:p14="http://schemas.microsoft.com/office/powerpoint/2010/main" val="184021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E9D29E-7333-4626-AEE8-053C99CF77A1}"/>
              </a:ext>
            </a:extLst>
          </p:cNvPr>
          <p:cNvSpPr>
            <a:spLocks noGrp="1"/>
          </p:cNvSpPr>
          <p:nvPr>
            <p:ph idx="1"/>
          </p:nvPr>
        </p:nvSpPr>
        <p:spPr>
          <a:xfrm>
            <a:off x="1115568" y="530352"/>
            <a:ext cx="10238232" cy="5646611"/>
          </a:xfrm>
        </p:spPr>
        <p:txBody>
          <a:bodyPr>
            <a:normAutofit/>
          </a:bodyPr>
          <a:lstStyle/>
          <a:p>
            <a:pPr marL="0" indent="0">
              <a:lnSpc>
                <a:spcPct val="90000"/>
              </a:lnSpc>
              <a:buNone/>
            </a:pPr>
            <a:endParaRPr lang="en-US" sz="1900" dirty="0"/>
          </a:p>
          <a:p>
            <a:pPr>
              <a:lnSpc>
                <a:spcPct val="90000"/>
              </a:lnSpc>
            </a:pPr>
            <a:r>
              <a:rPr lang="en-US" sz="2400" dirty="0">
                <a:latin typeface="Arial" panose="020B0604020202020204" pitchFamily="34" charset="0"/>
                <a:cs typeface="Arial" panose="020B0604020202020204" pitchFamily="34" charset="0"/>
              </a:rPr>
              <a:t>The World’s first UV powered pathway 2013.</a:t>
            </a:r>
          </a:p>
          <a:p>
            <a:pPr marL="0" indent="0">
              <a:lnSpc>
                <a:spcPct val="90000"/>
              </a:lnSpc>
              <a:buNone/>
            </a:pPr>
            <a:endParaRPr lang="en-US" sz="2400" dirty="0">
              <a:latin typeface="Arial" panose="020B0604020202020204" pitchFamily="34" charset="0"/>
              <a:cs typeface="Arial" panose="020B0604020202020204" pitchFamily="34" charset="0"/>
            </a:endParaRPr>
          </a:p>
          <a:p>
            <a:pPr>
              <a:lnSpc>
                <a:spcPct val="90000"/>
              </a:lnSpc>
            </a:pPr>
            <a:r>
              <a:rPr lang="en-US" sz="2400" dirty="0">
                <a:latin typeface="Arial" panose="020B0604020202020204" pitchFamily="34" charset="0"/>
                <a:cs typeface="Arial" panose="020B0604020202020204" pitchFamily="34" charset="0"/>
              </a:rPr>
              <a:t>This important green energy innovation is destined to play a big part in the mitigation of climate change and the drive to net zero.</a:t>
            </a:r>
          </a:p>
          <a:p>
            <a:pPr marL="0" indent="0">
              <a:lnSpc>
                <a:spcPct val="90000"/>
              </a:lnSpc>
              <a:buNone/>
            </a:pPr>
            <a:endParaRPr lang="en-US" sz="2400" dirty="0">
              <a:latin typeface="Arial" panose="020B0604020202020204" pitchFamily="34" charset="0"/>
              <a:cs typeface="Arial" panose="020B0604020202020204" pitchFamily="34" charset="0"/>
            </a:endParaRPr>
          </a:p>
          <a:p>
            <a:pPr>
              <a:lnSpc>
                <a:spcPct val="90000"/>
              </a:lnSpc>
            </a:pPr>
            <a:r>
              <a:rPr lang="en-US" sz="2400" b="1" dirty="0">
                <a:latin typeface="Arial" panose="020B0604020202020204" pitchFamily="34" charset="0"/>
                <a:cs typeface="Arial" panose="020B0604020202020204" pitchFamily="34" charset="0"/>
              </a:rPr>
              <a:t>Starpath </a:t>
            </a:r>
            <a:r>
              <a:rPr lang="en-US" sz="2400" dirty="0">
                <a:latin typeface="Arial" panose="020B0604020202020204" pitchFamily="34" charset="0"/>
                <a:cs typeface="Arial" panose="020B0604020202020204" pitchFamily="34" charset="0"/>
              </a:rPr>
              <a:t>is a simple compounded Eco-chip which is laid into the surface of concrete/tarmac at the time of installation these chips absorb UV rays during daylight hours and release it back as light energy at night.</a:t>
            </a:r>
          </a:p>
          <a:p>
            <a:pPr marL="0" indent="0">
              <a:lnSpc>
                <a:spcPct val="90000"/>
              </a:lnSpc>
              <a:buNone/>
            </a:pPr>
            <a:endParaRPr lang="en-US" sz="2400" dirty="0">
              <a:latin typeface="Arial" panose="020B0604020202020204" pitchFamily="34" charset="0"/>
              <a:cs typeface="Arial" panose="020B0604020202020204" pitchFamily="34" charset="0"/>
            </a:endParaRPr>
          </a:p>
          <a:p>
            <a:pPr>
              <a:lnSpc>
                <a:spcPct val="90000"/>
              </a:lnSpc>
            </a:pPr>
            <a:r>
              <a:rPr lang="en-US" sz="2400" dirty="0">
                <a:latin typeface="Arial" panose="020B0604020202020204" pitchFamily="34" charset="0"/>
                <a:cs typeface="Arial" panose="020B0604020202020204" pitchFamily="34" charset="0"/>
              </a:rPr>
              <a:t>The product is not only environmentally friendly but produces little or no light pollution crucial to the survival of nature.</a:t>
            </a:r>
          </a:p>
          <a:p>
            <a:pPr marL="0" indent="0">
              <a:lnSpc>
                <a:spcPct val="90000"/>
              </a:lnSpc>
              <a:buNone/>
            </a:pPr>
            <a:endParaRPr lang="en-US" sz="1900" dirty="0"/>
          </a:p>
        </p:txBody>
      </p:sp>
      <p:pic>
        <p:nvPicPr>
          <p:cNvPr id="2" name="Picture 1" descr="A black and white logo&#10;&#10;Description automatically generated with low confidence">
            <a:extLst>
              <a:ext uri="{FF2B5EF4-FFF2-40B4-BE49-F238E27FC236}">
                <a16:creationId xmlns:a16="http://schemas.microsoft.com/office/drawing/2014/main" id="{74798A10-D2A1-6EB4-8E53-8B4D419ED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550116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document&#10;&#10;Description automatically generated with low confidence">
            <a:extLst>
              <a:ext uri="{FF2B5EF4-FFF2-40B4-BE49-F238E27FC236}">
                <a16:creationId xmlns:a16="http://schemas.microsoft.com/office/drawing/2014/main" id="{8D50236D-C37D-52F6-FCC0-4DEF2429E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18" y="0"/>
            <a:ext cx="5871882" cy="6858000"/>
          </a:xfrm>
          <a:prstGeom prst="rect">
            <a:avLst/>
          </a:prstGeom>
        </p:spPr>
      </p:pic>
      <p:pic>
        <p:nvPicPr>
          <p:cNvPr id="7" name="Picture 6" descr="A picture containing text, screenshot, document, letter&#10;&#10;Description automatically generated">
            <a:extLst>
              <a:ext uri="{FF2B5EF4-FFF2-40B4-BE49-F238E27FC236}">
                <a16:creationId xmlns:a16="http://schemas.microsoft.com/office/drawing/2014/main" id="{72CCC8F2-99B9-05BA-B9AA-40742DBC7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046" y="0"/>
            <a:ext cx="5444836" cy="6858000"/>
          </a:xfrm>
          <a:prstGeom prst="rect">
            <a:avLst/>
          </a:prstGeom>
        </p:spPr>
      </p:pic>
    </p:spTree>
    <p:extLst>
      <p:ext uri="{BB962C8B-B14F-4D97-AF65-F5344CB8AC3E}">
        <p14:creationId xmlns:p14="http://schemas.microsoft.com/office/powerpoint/2010/main" val="151396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document&#10;&#10;Description automatically generated">
            <a:extLst>
              <a:ext uri="{FF2B5EF4-FFF2-40B4-BE49-F238E27FC236}">
                <a16:creationId xmlns:a16="http://schemas.microsoft.com/office/drawing/2014/main" id="{1E827D65-C6A1-4FB5-6504-36F034441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569" y="0"/>
            <a:ext cx="5258825" cy="6858000"/>
          </a:xfrm>
          <a:prstGeom prst="rect">
            <a:avLst/>
          </a:prstGeom>
        </p:spPr>
      </p:pic>
      <p:pic>
        <p:nvPicPr>
          <p:cNvPr id="5" name="Picture 4" descr="A picture containing text, screenshot, document, font&#10;&#10;Description automatically generated">
            <a:extLst>
              <a:ext uri="{FF2B5EF4-FFF2-40B4-BE49-F238E27FC236}">
                <a16:creationId xmlns:a16="http://schemas.microsoft.com/office/drawing/2014/main" id="{97D49FBE-5F86-6C04-3EE8-65564056E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608" y="0"/>
            <a:ext cx="5568739" cy="6858000"/>
          </a:xfrm>
          <a:prstGeom prst="rect">
            <a:avLst/>
          </a:prstGeom>
        </p:spPr>
      </p:pic>
    </p:spTree>
    <p:extLst>
      <p:ext uri="{BB962C8B-B14F-4D97-AF65-F5344CB8AC3E}">
        <p14:creationId xmlns:p14="http://schemas.microsoft.com/office/powerpoint/2010/main" val="3597342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1A08082-0C89-4B55-9842-A34A4977B479}"/>
              </a:ext>
            </a:extLst>
          </p:cNvPr>
          <p:cNvPicPr>
            <a:picLocks noChangeAspect="1"/>
          </p:cNvPicPr>
          <p:nvPr/>
        </p:nvPicPr>
        <p:blipFill rotWithShape="1">
          <a:blip r:embed="rId2">
            <a:extLst>
              <a:ext uri="{28A0092B-C50C-407E-A947-70E740481C1C}">
                <a14:useLocalDpi xmlns:a14="http://schemas.microsoft.com/office/drawing/2010/main" val="0"/>
              </a:ext>
            </a:extLst>
          </a:blip>
          <a:srcRect r="1" b="31308"/>
          <a:stretch/>
        </p:blipFill>
        <p:spPr>
          <a:xfrm>
            <a:off x="838199" y="735153"/>
            <a:ext cx="10515602" cy="5387693"/>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887035FB-AD62-331F-046F-CCC033882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70701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ree, outdoor, sky, night&#10;&#10;Description automatically generated">
            <a:extLst>
              <a:ext uri="{FF2B5EF4-FFF2-40B4-BE49-F238E27FC236}">
                <a16:creationId xmlns:a16="http://schemas.microsoft.com/office/drawing/2014/main" id="{73EE8385-8D38-8E43-6A9C-BCA28D644075}"/>
              </a:ext>
            </a:extLst>
          </p:cNvPr>
          <p:cNvPicPr>
            <a:picLocks noChangeAspect="1"/>
          </p:cNvPicPr>
          <p:nvPr/>
        </p:nvPicPr>
        <p:blipFill rotWithShape="1">
          <a:blip r:embed="rId2">
            <a:extLst>
              <a:ext uri="{28A0092B-C50C-407E-A947-70E740481C1C}">
                <a14:useLocalDpi xmlns:a14="http://schemas.microsoft.com/office/drawing/2010/main" val="0"/>
              </a:ext>
            </a:extLst>
          </a:blip>
          <a:srcRect t="31686"/>
          <a:stretch/>
        </p:blipFill>
        <p:spPr>
          <a:xfrm>
            <a:off x="962889" y="873698"/>
            <a:ext cx="10515602" cy="5387693"/>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0C0E05E1-544B-75DC-EB88-4D6010901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4264321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outdoor, ground, sky, grass&#10;&#10;Description automatically generated">
            <a:extLst>
              <a:ext uri="{FF2B5EF4-FFF2-40B4-BE49-F238E27FC236}">
                <a16:creationId xmlns:a16="http://schemas.microsoft.com/office/drawing/2014/main" id="{BEFD4972-355F-63F7-62E6-F156D4AE1D8D}"/>
              </a:ext>
            </a:extLst>
          </p:cNvPr>
          <p:cNvPicPr>
            <a:picLocks noChangeAspect="1"/>
          </p:cNvPicPr>
          <p:nvPr/>
        </p:nvPicPr>
        <p:blipFill rotWithShape="1">
          <a:blip r:embed="rId2">
            <a:extLst>
              <a:ext uri="{28A0092B-C50C-407E-A947-70E740481C1C}">
                <a14:useLocalDpi xmlns:a14="http://schemas.microsoft.com/office/drawing/2010/main" val="0"/>
              </a:ext>
            </a:extLst>
          </a:blip>
          <a:srcRect r="1" b="31308"/>
          <a:stretch/>
        </p:blipFill>
        <p:spPr>
          <a:xfrm>
            <a:off x="838199" y="735153"/>
            <a:ext cx="10515602" cy="5387693"/>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93A9E808-D248-1704-7528-25A0EB872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5340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tree, sky, way&#10;&#10;Description automatically generated">
            <a:extLst>
              <a:ext uri="{FF2B5EF4-FFF2-40B4-BE49-F238E27FC236}">
                <a16:creationId xmlns:a16="http://schemas.microsoft.com/office/drawing/2014/main" id="{65C34EDF-EE3F-944F-7121-084C77072CD1}"/>
              </a:ext>
            </a:extLst>
          </p:cNvPr>
          <p:cNvPicPr>
            <a:picLocks noChangeAspect="1"/>
          </p:cNvPicPr>
          <p:nvPr/>
        </p:nvPicPr>
        <p:blipFill rotWithShape="1">
          <a:blip r:embed="rId2">
            <a:extLst>
              <a:ext uri="{28A0092B-C50C-407E-A947-70E740481C1C}">
                <a14:useLocalDpi xmlns:a14="http://schemas.microsoft.com/office/drawing/2010/main" val="0"/>
              </a:ext>
            </a:extLst>
          </a:blip>
          <a:srcRect t="9923" b="6138"/>
          <a:stretch/>
        </p:blipFill>
        <p:spPr>
          <a:xfrm>
            <a:off x="20" y="1282"/>
            <a:ext cx="12191980" cy="6856718"/>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624C0664-6FBE-CC1E-6B2C-3412457FD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830772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nch in a park at night&#10;&#10;Description automatically generated with low confidence">
            <a:extLst>
              <a:ext uri="{FF2B5EF4-FFF2-40B4-BE49-F238E27FC236}">
                <a16:creationId xmlns:a16="http://schemas.microsoft.com/office/drawing/2014/main" id="{DED1D476-C743-F7CB-A15C-98969DCCD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528" y="519836"/>
            <a:ext cx="8782381" cy="5818328"/>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325A5341-4DA2-A9B1-5296-6D2C7614B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280632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range&#10;&#10;Description automatically generated">
            <a:extLst>
              <a:ext uri="{FF2B5EF4-FFF2-40B4-BE49-F238E27FC236}">
                <a16:creationId xmlns:a16="http://schemas.microsoft.com/office/drawing/2014/main" id="{817EE2ED-1E1D-4DA2-8A8D-FBC29C0D424F}"/>
              </a:ext>
            </a:extLst>
          </p:cNvPr>
          <p:cNvPicPr>
            <a:picLocks noChangeAspect="1"/>
          </p:cNvPicPr>
          <p:nvPr/>
        </p:nvPicPr>
        <p:blipFill rotWithShape="1">
          <a:blip r:embed="rId2">
            <a:extLst>
              <a:ext uri="{28A0092B-C50C-407E-A947-70E740481C1C}">
                <a14:useLocalDpi xmlns:a14="http://schemas.microsoft.com/office/drawing/2010/main" val="0"/>
              </a:ext>
            </a:extLst>
          </a:blip>
          <a:srcRect b="15429"/>
          <a:stretch/>
        </p:blipFill>
        <p:spPr>
          <a:xfrm>
            <a:off x="643467" y="1940992"/>
            <a:ext cx="5291666" cy="2976015"/>
          </a:xfrm>
          <a:prstGeom prst="rect">
            <a:avLst/>
          </a:prstGeom>
        </p:spPr>
      </p:pic>
      <p:pic>
        <p:nvPicPr>
          <p:cNvPr id="2" name="Content Placeholder 4" descr="A picture containing blue, dark, night&#10;&#10;Description automatically generated">
            <a:extLst>
              <a:ext uri="{FF2B5EF4-FFF2-40B4-BE49-F238E27FC236}">
                <a16:creationId xmlns:a16="http://schemas.microsoft.com/office/drawing/2014/main" id="{35D53EF2-C386-0F41-93FC-2257B4D47084}"/>
              </a:ext>
            </a:extLst>
          </p:cNvPr>
          <p:cNvPicPr>
            <a:picLocks noChangeAspect="1"/>
          </p:cNvPicPr>
          <p:nvPr/>
        </p:nvPicPr>
        <p:blipFill rotWithShape="1">
          <a:blip r:embed="rId3">
            <a:extLst>
              <a:ext uri="{28A0092B-C50C-407E-A947-70E740481C1C}">
                <a14:useLocalDpi xmlns:a14="http://schemas.microsoft.com/office/drawing/2010/main" val="0"/>
              </a:ext>
            </a:extLst>
          </a:blip>
          <a:srcRect l="23670" r="17825" b="-1"/>
          <a:stretch/>
        </p:blipFill>
        <p:spPr>
          <a:xfrm>
            <a:off x="6256865" y="794673"/>
            <a:ext cx="5291667" cy="5268654"/>
          </a:xfrm>
          <a:prstGeom prst="rect">
            <a:avLst/>
          </a:prstGeom>
        </p:spPr>
      </p:pic>
      <p:pic>
        <p:nvPicPr>
          <p:cNvPr id="3" name="Picture 2" descr="A black and white logo&#10;&#10;Description automatically generated with low confidence">
            <a:extLst>
              <a:ext uri="{FF2B5EF4-FFF2-40B4-BE49-F238E27FC236}">
                <a16:creationId xmlns:a16="http://schemas.microsoft.com/office/drawing/2014/main" id="{88052266-137D-16A5-C791-413871EF7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269415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utdoor, sky, plant, ground&#10;&#10;Description automatically generated">
            <a:extLst>
              <a:ext uri="{FF2B5EF4-FFF2-40B4-BE49-F238E27FC236}">
                <a16:creationId xmlns:a16="http://schemas.microsoft.com/office/drawing/2014/main" id="{8177E109-799C-336B-BF1E-7A390547E0AF}"/>
              </a:ext>
            </a:extLst>
          </p:cNvPr>
          <p:cNvPicPr>
            <a:picLocks noChangeAspect="1"/>
          </p:cNvPicPr>
          <p:nvPr/>
        </p:nvPicPr>
        <p:blipFill rotWithShape="1">
          <a:blip r:embed="rId2">
            <a:extLst>
              <a:ext uri="{28A0092B-C50C-407E-A947-70E740481C1C}">
                <a14:useLocalDpi xmlns:a14="http://schemas.microsoft.com/office/drawing/2010/main" val="0"/>
              </a:ext>
            </a:extLst>
          </a:blip>
          <a:srcRect t="7712" r="2" b="2"/>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pic>
        <p:nvPicPr>
          <p:cNvPr id="2" name="Picture 1" descr="A black and white logo&#10;&#10;Description automatically generated with low confidence">
            <a:extLst>
              <a:ext uri="{FF2B5EF4-FFF2-40B4-BE49-F238E27FC236}">
                <a16:creationId xmlns:a16="http://schemas.microsoft.com/office/drawing/2014/main" id="{EB97A707-66E8-06A5-1CDA-5D8082AF6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4081287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outdoor, sky, grass, tree&#10;&#10;Description automatically generated">
            <a:extLst>
              <a:ext uri="{FF2B5EF4-FFF2-40B4-BE49-F238E27FC236}">
                <a16:creationId xmlns:a16="http://schemas.microsoft.com/office/drawing/2014/main" id="{FD653C8E-1CAA-4EF8-FB8F-1C1BA81CA258}"/>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3" name="Picture 2" descr="A black and white logo&#10;&#10;Description automatically generated with low confidence">
            <a:extLst>
              <a:ext uri="{FF2B5EF4-FFF2-40B4-BE49-F238E27FC236}">
                <a16:creationId xmlns:a16="http://schemas.microsoft.com/office/drawing/2014/main" id="{E2E3B174-791F-7A8B-956A-2BD3FA9A8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79236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CBAFAA-2950-40A5-851A-C4E852A5E715}"/>
              </a:ext>
            </a:extLst>
          </p:cNvPr>
          <p:cNvSpPr>
            <a:spLocks noGrp="1"/>
          </p:cNvSpPr>
          <p:nvPr>
            <p:ph idx="1"/>
          </p:nvPr>
        </p:nvSpPr>
        <p:spPr>
          <a:xfrm>
            <a:off x="1280160" y="969264"/>
            <a:ext cx="10073640" cy="5207699"/>
          </a:xfrm>
        </p:spPr>
        <p:txBody>
          <a:bodyPr>
            <a:normAutofit/>
          </a:bodyPr>
          <a:lstStyle/>
          <a:p>
            <a:r>
              <a:rPr lang="en-US" sz="2400" dirty="0">
                <a:latin typeface="Arial" panose="020B0604020202020204" pitchFamily="34" charset="0"/>
                <a:cs typeface="Arial" panose="020B0604020202020204" pitchFamily="34" charset="0"/>
              </a:rPr>
              <a:t>This natural earth product is non-toxic with a long-life span lasts for many years + and requires no artificial power.</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maintenance free green energy solution has the ability to reduce the reliance on expensive and harmful street lighting currently in use today.</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With this very viable option available worldwide serious choices will need to be made by people entrusted in the decision making process, of not only our futures but of future generations.</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For further information please feel free to contact us.</a:t>
            </a:r>
          </a:p>
          <a:p>
            <a:pPr marL="0" indent="0">
              <a:buNone/>
            </a:pPr>
            <a:endParaRPr lang="en-US" dirty="0"/>
          </a:p>
        </p:txBody>
      </p:sp>
      <p:pic>
        <p:nvPicPr>
          <p:cNvPr id="2" name="Picture 1" descr="A black and white logo&#10;&#10;Description automatically generated with low confidence">
            <a:extLst>
              <a:ext uri="{FF2B5EF4-FFF2-40B4-BE49-F238E27FC236}">
                <a16:creationId xmlns:a16="http://schemas.microsoft.com/office/drawing/2014/main" id="{DC43A250-C078-AC04-F483-7491C02A9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47288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24A15889-F519-4E36-8118-A9BBA0D3324B}"/>
              </a:ext>
            </a:extLst>
          </p:cNvPr>
          <p:cNvPicPr>
            <a:picLocks noChangeAspect="1"/>
          </p:cNvPicPr>
          <p:nvPr/>
        </p:nvPicPr>
        <p:blipFill rotWithShape="1">
          <a:blip r:embed="rId2">
            <a:extLst>
              <a:ext uri="{28A0092B-C50C-407E-A947-70E740481C1C}">
                <a14:useLocalDpi xmlns:a14="http://schemas.microsoft.com/office/drawing/2010/main" val="0"/>
              </a:ext>
            </a:extLst>
          </a:blip>
          <a:srcRect t="6219" b="9527"/>
          <a:stretch/>
        </p:blipFill>
        <p:spPr>
          <a:xfrm>
            <a:off x="20" y="1282"/>
            <a:ext cx="12191980" cy="6856718"/>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85D90773-2BAE-5CD4-FAE6-3F02794D7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907300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sky, tree, outdoor, mountain&#10;&#10;Description automatically generated">
            <a:extLst>
              <a:ext uri="{FF2B5EF4-FFF2-40B4-BE49-F238E27FC236}">
                <a16:creationId xmlns:a16="http://schemas.microsoft.com/office/drawing/2014/main" id="{C6A53014-0A40-3A9D-06F9-A7251CEB03AF}"/>
              </a:ext>
            </a:extLst>
          </p:cNvPr>
          <p:cNvPicPr>
            <a:picLocks noChangeAspect="1"/>
          </p:cNvPicPr>
          <p:nvPr/>
        </p:nvPicPr>
        <p:blipFill rotWithShape="1">
          <a:blip r:embed="rId2">
            <a:extLst>
              <a:ext uri="{28A0092B-C50C-407E-A947-70E740481C1C}">
                <a14:useLocalDpi xmlns:a14="http://schemas.microsoft.com/office/drawing/2010/main" val="0"/>
              </a:ext>
            </a:extLst>
          </a:blip>
          <a:srcRect t="22523" b="720"/>
          <a:stretch/>
        </p:blipFill>
        <p:spPr>
          <a:xfrm>
            <a:off x="838199" y="735153"/>
            <a:ext cx="10515602" cy="5387693"/>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D20E6EEC-76C1-12C4-57E0-DD25FE1F2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976294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picture containing tree, outdoor&#10;&#10;Description automatically generated">
            <a:extLst>
              <a:ext uri="{FF2B5EF4-FFF2-40B4-BE49-F238E27FC236}">
                <a16:creationId xmlns:a16="http://schemas.microsoft.com/office/drawing/2014/main" id="{1915D7C5-6733-40CE-9570-640AC1CD8F49}"/>
              </a:ext>
            </a:extLst>
          </p:cNvPr>
          <p:cNvPicPr>
            <a:picLocks noChangeAspect="1"/>
          </p:cNvPicPr>
          <p:nvPr/>
        </p:nvPicPr>
        <p:blipFill rotWithShape="1">
          <a:blip r:embed="rId2">
            <a:extLst>
              <a:ext uri="{28A0092B-C50C-407E-A947-70E740481C1C}">
                <a14:useLocalDpi xmlns:a14="http://schemas.microsoft.com/office/drawing/2010/main" val="0"/>
              </a:ext>
            </a:extLst>
          </a:blip>
          <a:srcRect t="6064" b="9365"/>
          <a:stretch/>
        </p:blipFill>
        <p:spPr>
          <a:xfrm>
            <a:off x="20" y="1282"/>
            <a:ext cx="12191980" cy="6856718"/>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842E6D05-A4B1-4E3C-FBB4-DB7E33FB2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128432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sky, plant, grass&#10;&#10;Description automatically generated">
            <a:extLst>
              <a:ext uri="{FF2B5EF4-FFF2-40B4-BE49-F238E27FC236}">
                <a16:creationId xmlns:a16="http://schemas.microsoft.com/office/drawing/2014/main" id="{19F9B882-8B41-5B35-F736-95AA075A6407}"/>
              </a:ext>
            </a:extLst>
          </p:cNvPr>
          <p:cNvPicPr>
            <a:picLocks noChangeAspect="1"/>
          </p:cNvPicPr>
          <p:nvPr/>
        </p:nvPicPr>
        <p:blipFill rotWithShape="1">
          <a:blip r:embed="rId2">
            <a:extLst>
              <a:ext uri="{28A0092B-C50C-407E-A947-70E740481C1C}">
                <a14:useLocalDpi xmlns:a14="http://schemas.microsoft.com/office/drawing/2010/main" val="0"/>
              </a:ext>
            </a:extLst>
          </a:blip>
          <a:srcRect t="17865" b="7149"/>
          <a:stretch/>
        </p:blipFill>
        <p:spPr>
          <a:xfrm>
            <a:off x="20" y="1282"/>
            <a:ext cx="12191980" cy="6856718"/>
          </a:xfrm>
          <a:prstGeom prst="rect">
            <a:avLst/>
          </a:prstGeom>
        </p:spPr>
      </p:pic>
      <p:pic>
        <p:nvPicPr>
          <p:cNvPr id="3" name="Picture 2" descr="A black and white logo&#10;&#10;Description automatically generated with low confidence">
            <a:extLst>
              <a:ext uri="{FF2B5EF4-FFF2-40B4-BE49-F238E27FC236}">
                <a16:creationId xmlns:a16="http://schemas.microsoft.com/office/drawing/2014/main" id="{ED958BE6-C0BF-A3D7-88B5-8EEA28252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660649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creenshot, outdoor, ground, landscape&#10;&#10;Description automatically generated">
            <a:extLst>
              <a:ext uri="{FF2B5EF4-FFF2-40B4-BE49-F238E27FC236}">
                <a16:creationId xmlns:a16="http://schemas.microsoft.com/office/drawing/2014/main" id="{3ADB307D-B69A-98AA-C816-91E996106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37160"/>
            <a:ext cx="5288280" cy="6583680"/>
          </a:xfrm>
          <a:prstGeom prst="rect">
            <a:avLst/>
          </a:prstGeom>
        </p:spPr>
      </p:pic>
      <p:pic>
        <p:nvPicPr>
          <p:cNvPr id="3" name="Picture 2" descr="A picture containing screenshot, reef, outdoor, winter&#10;&#10;Description automatically generated">
            <a:extLst>
              <a:ext uri="{FF2B5EF4-FFF2-40B4-BE49-F238E27FC236}">
                <a16:creationId xmlns:a16="http://schemas.microsoft.com/office/drawing/2014/main" id="{0B9FDC9E-EBB9-D7D3-8FDA-F5F6A0AF4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160"/>
            <a:ext cx="5715000" cy="6583680"/>
          </a:xfrm>
          <a:prstGeom prst="rect">
            <a:avLst/>
          </a:prstGeom>
        </p:spPr>
      </p:pic>
      <p:pic>
        <p:nvPicPr>
          <p:cNvPr id="4" name="Picture 3" descr="A black and white logo&#10;&#10;Description automatically generated with low confidence">
            <a:extLst>
              <a:ext uri="{FF2B5EF4-FFF2-40B4-BE49-F238E27FC236}">
                <a16:creationId xmlns:a16="http://schemas.microsoft.com/office/drawing/2014/main" id="{12FEA3BC-0B0A-C7F5-3DAD-413DEC82C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318592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plant, outdoor, groundcover&#10;&#10;Description automatically generated">
            <a:extLst>
              <a:ext uri="{FF2B5EF4-FFF2-40B4-BE49-F238E27FC236}">
                <a16:creationId xmlns:a16="http://schemas.microsoft.com/office/drawing/2014/main" id="{54F871C5-D83F-54E0-A785-3C2B306CB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2243D709-9051-2841-8FD7-F2AC48B7D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509510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road, plant, infrastructure&#10;&#10;Description automatically generated">
            <a:extLst>
              <a:ext uri="{FF2B5EF4-FFF2-40B4-BE49-F238E27FC236}">
                <a16:creationId xmlns:a16="http://schemas.microsoft.com/office/drawing/2014/main" id="{CB4AD861-47EF-82A7-90E3-A4B036B5E3F6}"/>
              </a:ext>
            </a:extLst>
          </p:cNvPr>
          <p:cNvPicPr>
            <a:picLocks noChangeAspect="1"/>
          </p:cNvPicPr>
          <p:nvPr/>
        </p:nvPicPr>
        <p:blipFill rotWithShape="1">
          <a:blip r:embed="rId2">
            <a:extLst>
              <a:ext uri="{28A0092B-C50C-407E-A947-70E740481C1C}">
                <a14:useLocalDpi xmlns:a14="http://schemas.microsoft.com/office/drawing/2010/main" val="0"/>
              </a:ext>
            </a:extLst>
          </a:blip>
          <a:srcRect t="25165" b="6521"/>
          <a:stretch/>
        </p:blipFill>
        <p:spPr>
          <a:xfrm>
            <a:off x="838199" y="735153"/>
            <a:ext cx="10515602" cy="5387693"/>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995B2795-6547-22F2-9118-5D5D804EA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735445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road, light&#10;&#10;Description automatically generated">
            <a:extLst>
              <a:ext uri="{FF2B5EF4-FFF2-40B4-BE49-F238E27FC236}">
                <a16:creationId xmlns:a16="http://schemas.microsoft.com/office/drawing/2014/main" id="{7645AB61-5005-4953-49CF-E5CA65A16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37A3DE6C-70DF-8187-5C72-0A38C7E82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8572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men working on a road&#10;&#10;Description automatically generated with low confidence">
            <a:extLst>
              <a:ext uri="{FF2B5EF4-FFF2-40B4-BE49-F238E27FC236}">
                <a16:creationId xmlns:a16="http://schemas.microsoft.com/office/drawing/2014/main" id="{091F4F1C-6773-4F82-506D-08EB4FB9AE03}"/>
              </a:ext>
            </a:extLst>
          </p:cNvPr>
          <p:cNvPicPr>
            <a:picLocks noChangeAspect="1"/>
          </p:cNvPicPr>
          <p:nvPr/>
        </p:nvPicPr>
        <p:blipFill rotWithShape="1">
          <a:blip r:embed="rId2">
            <a:extLst>
              <a:ext uri="{28A0092B-C50C-407E-A947-70E740481C1C}">
                <a14:useLocalDpi xmlns:a14="http://schemas.microsoft.com/office/drawing/2010/main" val="0"/>
              </a:ext>
            </a:extLst>
          </a:blip>
          <a:srcRect t="5747" r="-3" b="1813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Picture 8" descr="A group of men working on a road&#10;&#10;Description automatically generated with low confidence">
            <a:extLst>
              <a:ext uri="{FF2B5EF4-FFF2-40B4-BE49-F238E27FC236}">
                <a16:creationId xmlns:a16="http://schemas.microsoft.com/office/drawing/2014/main" id="{EAC76B19-D9DD-3DAB-F03D-467E6CFFCA2C}"/>
              </a:ext>
            </a:extLst>
          </p:cNvPr>
          <p:cNvPicPr>
            <a:picLocks noChangeAspect="1"/>
          </p:cNvPicPr>
          <p:nvPr/>
        </p:nvPicPr>
        <p:blipFill rotWithShape="1">
          <a:blip r:embed="rId3">
            <a:extLst>
              <a:ext uri="{28A0092B-C50C-407E-A947-70E740481C1C}">
                <a14:useLocalDpi xmlns:a14="http://schemas.microsoft.com/office/drawing/2010/main" val="0"/>
              </a:ext>
            </a:extLst>
          </a:blip>
          <a:srcRect t="22187" b="28373"/>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descr="A group of men working on a road&#10;&#10;Description automatically generated with low confidence">
            <a:extLst>
              <a:ext uri="{FF2B5EF4-FFF2-40B4-BE49-F238E27FC236}">
                <a16:creationId xmlns:a16="http://schemas.microsoft.com/office/drawing/2014/main" id="{B891790E-FA6F-57C3-A098-C0B033497DE4}"/>
              </a:ext>
            </a:extLst>
          </p:cNvPr>
          <p:cNvPicPr>
            <a:picLocks noChangeAspect="1"/>
          </p:cNvPicPr>
          <p:nvPr/>
        </p:nvPicPr>
        <p:blipFill rotWithShape="1">
          <a:blip r:embed="rId4">
            <a:extLst>
              <a:ext uri="{28A0092B-C50C-407E-A947-70E740481C1C}">
                <a14:useLocalDpi xmlns:a14="http://schemas.microsoft.com/office/drawing/2010/main" val="0"/>
              </a:ext>
            </a:extLst>
          </a:blip>
          <a:srcRect l="2559" r="15386"/>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2" name="Picture 1" descr="A black and white logo&#10;&#10;Description automatically generated with low confidence">
            <a:extLst>
              <a:ext uri="{FF2B5EF4-FFF2-40B4-BE49-F238E27FC236}">
                <a16:creationId xmlns:a16="http://schemas.microsoft.com/office/drawing/2014/main" id="{A002D4ED-D75E-4CFF-784B-DCF46DC57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717761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working on a road&#10;&#10;Description automatically generated with low confidence">
            <a:extLst>
              <a:ext uri="{FF2B5EF4-FFF2-40B4-BE49-F238E27FC236}">
                <a16:creationId xmlns:a16="http://schemas.microsoft.com/office/drawing/2014/main" id="{93998BF7-D401-F934-01CF-938EABE29278}"/>
              </a:ext>
            </a:extLst>
          </p:cNvPr>
          <p:cNvPicPr>
            <a:picLocks noChangeAspect="1"/>
          </p:cNvPicPr>
          <p:nvPr/>
        </p:nvPicPr>
        <p:blipFill rotWithShape="1">
          <a:blip r:embed="rId2">
            <a:extLst>
              <a:ext uri="{28A0092B-C50C-407E-A947-70E740481C1C}">
                <a14:useLocalDpi xmlns:a14="http://schemas.microsoft.com/office/drawing/2010/main" val="0"/>
              </a:ext>
            </a:extLst>
          </a:blip>
          <a:srcRect t="5942" b="19072"/>
          <a:stretch/>
        </p:blipFill>
        <p:spPr>
          <a:xfrm>
            <a:off x="20" y="1282"/>
            <a:ext cx="12191980" cy="6856718"/>
          </a:xfrm>
          <a:prstGeom prst="rect">
            <a:avLst/>
          </a:prstGeom>
        </p:spPr>
      </p:pic>
      <p:pic>
        <p:nvPicPr>
          <p:cNvPr id="3" name="Picture 2" descr="A black and white logo&#10;&#10;Description automatically generated with low confidence">
            <a:extLst>
              <a:ext uri="{FF2B5EF4-FFF2-40B4-BE49-F238E27FC236}">
                <a16:creationId xmlns:a16="http://schemas.microsoft.com/office/drawing/2014/main" id="{17395FDD-532C-901D-F9B8-1E61C331C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1206384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93BE-4E8F-4A30-BD86-4679C8D026C4}"/>
              </a:ext>
            </a:extLst>
          </p:cNvPr>
          <p:cNvSpPr>
            <a:spLocks noGrp="1"/>
          </p:cNvSpPr>
          <p:nvPr>
            <p:ph type="title"/>
          </p:nvPr>
        </p:nvSpPr>
        <p:spPr>
          <a:xfrm>
            <a:off x="377953" y="714375"/>
            <a:ext cx="3929182" cy="5076826"/>
          </a:xfrm>
        </p:spPr>
        <p:txBody>
          <a:bodyPr anchor="ctr">
            <a:normAutofit/>
          </a:bodyPr>
          <a:lstStyle/>
          <a:p>
            <a:pPr>
              <a:lnSpc>
                <a:spcPct val="90000"/>
              </a:lnSpc>
            </a:pPr>
            <a:br>
              <a:rPr lang="en-US" sz="3400" b="1" dirty="0"/>
            </a:br>
            <a:r>
              <a:rPr lang="en-US" sz="4000" b="1" dirty="0">
                <a:latin typeface="Arial" panose="020B0604020202020204" pitchFamily="34" charset="0"/>
                <a:cs typeface="Arial" panose="020B0604020202020204" pitchFamily="34" charset="0"/>
              </a:rPr>
              <a:t>Inventors of the world’s first UV powered pathway</a:t>
            </a:r>
            <a:br>
              <a:rPr lang="en-US" sz="4000" b="1" dirty="0">
                <a:latin typeface="Arial" panose="020B0604020202020204" pitchFamily="34" charset="0"/>
                <a:cs typeface="Arial" panose="020B0604020202020204" pitchFamily="34" charset="0"/>
              </a:rPr>
            </a:br>
            <a:br>
              <a:rPr lang="en-US" sz="4000" dirty="0"/>
            </a:br>
            <a:endParaRPr lang="en-US" sz="4000" dirty="0"/>
          </a:p>
        </p:txBody>
      </p:sp>
      <p:sp>
        <p:nvSpPr>
          <p:cNvPr id="3" name="Content Placeholder 2">
            <a:extLst>
              <a:ext uri="{FF2B5EF4-FFF2-40B4-BE49-F238E27FC236}">
                <a16:creationId xmlns:a16="http://schemas.microsoft.com/office/drawing/2014/main" id="{6A85880B-DE43-4C4F-A8FF-5CA9A37ADC37}"/>
              </a:ext>
            </a:extLst>
          </p:cNvPr>
          <p:cNvSpPr>
            <a:spLocks noGrp="1"/>
          </p:cNvSpPr>
          <p:nvPr>
            <p:ph idx="1"/>
          </p:nvPr>
        </p:nvSpPr>
        <p:spPr>
          <a:xfrm>
            <a:off x="4809744" y="714375"/>
            <a:ext cx="7004304" cy="5814441"/>
          </a:xfrm>
        </p:spPr>
        <p:txBody>
          <a:bodyPr>
            <a:normAutofit lnSpcReduction="10000"/>
          </a:bodyPr>
          <a:lstStyle/>
          <a:p>
            <a:pPr marL="514350" indent="-514350">
              <a:buAutoNum type="arabicParenR"/>
            </a:pPr>
            <a:r>
              <a:rPr lang="en-US" sz="2400" dirty="0">
                <a:solidFill>
                  <a:schemeClr val="tx1"/>
                </a:solidFill>
                <a:latin typeface="Arial" panose="020B0604020202020204" pitchFamily="34" charset="0"/>
                <a:cs typeface="Arial" panose="020B0604020202020204" pitchFamily="34" charset="0"/>
              </a:rPr>
              <a:t>Starpath Eco-chip is a compounded chip using a mixture of polymers to encapsulate the Strontium Aluminate particles.</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514350" indent="-514350">
              <a:buAutoNum type="arabicParenR" startAt="2"/>
            </a:pPr>
            <a:r>
              <a:rPr lang="en-US" sz="2400" dirty="0">
                <a:solidFill>
                  <a:schemeClr val="tx1"/>
                </a:solidFill>
                <a:latin typeface="Arial" panose="020B0604020202020204" pitchFamily="34" charset="0"/>
                <a:cs typeface="Arial" panose="020B0604020202020204" pitchFamily="34" charset="0"/>
              </a:rPr>
              <a:t>Starpath Eco-chips are supplied in 25kg bags ready for use.</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514350" indent="-514350">
              <a:buAutoNum type="arabicParenR" startAt="3"/>
            </a:pPr>
            <a:r>
              <a:rPr lang="en-US" sz="2400" dirty="0">
                <a:solidFill>
                  <a:schemeClr val="tx1"/>
                </a:solidFill>
                <a:latin typeface="Arial" panose="020B0604020202020204" pitchFamily="34" charset="0"/>
                <a:cs typeface="Arial" panose="020B0604020202020204" pitchFamily="34" charset="0"/>
              </a:rPr>
              <a:t>Starpath Eco-chips come in 2 x sizes </a:t>
            </a:r>
            <a:r>
              <a:rPr lang="en-US" sz="2400" dirty="0">
                <a:latin typeface="Arial" panose="020B0604020202020204" pitchFamily="34" charset="0"/>
                <a:cs typeface="Arial" panose="020B0604020202020204" pitchFamily="34" charset="0"/>
              </a:rPr>
              <a:t>8-15</a:t>
            </a:r>
            <a:r>
              <a:rPr lang="en-US" sz="2400" dirty="0">
                <a:solidFill>
                  <a:schemeClr val="tx1"/>
                </a:solidFill>
                <a:latin typeface="Arial" panose="020B0604020202020204" pitchFamily="34" charset="0"/>
                <a:cs typeface="Arial" panose="020B0604020202020204" pitchFamily="34" charset="0"/>
              </a:rPr>
              <a:t>mm or 16-20mm. </a:t>
            </a:r>
          </a:p>
          <a:p>
            <a:pPr marL="457200" lvl="1" indent="0">
              <a:buNone/>
            </a:pPr>
            <a:r>
              <a:rPr lang="en-US" dirty="0">
                <a:solidFill>
                  <a:schemeClr val="tx1"/>
                </a:solidFill>
                <a:latin typeface="Arial" panose="020B0604020202020204" pitchFamily="34" charset="0"/>
                <a:cs typeface="Arial" panose="020B0604020202020204" pitchFamily="34" charset="0"/>
              </a:rPr>
              <a:t>(We  recommend the larger chips are used unless fine detail is required for patterns and logo’s </a:t>
            </a:r>
            <a:r>
              <a:rPr lang="en-US" dirty="0" err="1">
                <a:solidFill>
                  <a:schemeClr val="tx1"/>
                </a:solidFill>
                <a:latin typeface="Arial" panose="020B0604020202020204" pitchFamily="34" charset="0"/>
                <a:cs typeface="Arial" panose="020B0604020202020204" pitchFamily="34" charset="0"/>
              </a:rPr>
              <a:t>etc</a:t>
            </a:r>
            <a:r>
              <a:rPr lang="en-US" dirty="0">
                <a:solidFill>
                  <a:schemeClr val="tx1"/>
                </a:solidFill>
                <a:latin typeface="Arial" panose="020B0604020202020204" pitchFamily="34" charset="0"/>
                <a:cs typeface="Arial" panose="020B0604020202020204" pitchFamily="34" charset="0"/>
              </a:rPr>
              <a:t>).</a:t>
            </a:r>
          </a:p>
          <a:p>
            <a:pPr marL="457200" lvl="1" indent="0">
              <a:buNone/>
            </a:pPr>
            <a:endParaRPr lang="en-US" dirty="0">
              <a:solidFill>
                <a:schemeClr val="tx1"/>
              </a:solidFill>
              <a:latin typeface="Arial" panose="020B0604020202020204" pitchFamily="34" charset="0"/>
              <a:cs typeface="Arial" panose="020B0604020202020204" pitchFamily="34" charset="0"/>
            </a:endParaRPr>
          </a:p>
          <a:p>
            <a:pPr marL="457200" indent="-457200">
              <a:buAutoNum type="arabicParenR" startAt="3"/>
            </a:pPr>
            <a:r>
              <a:rPr lang="en-US" sz="2400" b="1" dirty="0">
                <a:solidFill>
                  <a:schemeClr val="tx1"/>
                </a:solidFill>
                <a:latin typeface="Arial" panose="020B0604020202020204" pitchFamily="34" charset="0"/>
                <a:cs typeface="Arial" panose="020B0604020202020204" pitchFamily="34" charset="0"/>
              </a:rPr>
              <a:t>Starpath</a:t>
            </a:r>
            <a:r>
              <a:rPr lang="en-US" sz="2400" dirty="0">
                <a:solidFill>
                  <a:schemeClr val="tx1"/>
                </a:solidFill>
                <a:latin typeface="Arial" panose="020B0604020202020204" pitchFamily="34" charset="0"/>
                <a:cs typeface="Arial" panose="020B0604020202020204" pitchFamily="34" charset="0"/>
              </a:rPr>
              <a:t> Eco-chips come in 3 </a:t>
            </a:r>
            <a:r>
              <a:rPr lang="en-US" sz="2400" dirty="0" err="1">
                <a:latin typeface="Arial" panose="020B0604020202020204" pitchFamily="34" charset="0"/>
                <a:cs typeface="Arial" panose="020B0604020202020204" pitchFamily="34" charset="0"/>
              </a:rPr>
              <a:t>c</a:t>
            </a:r>
            <a:r>
              <a:rPr lang="en-US" sz="2400" dirty="0" err="1">
                <a:solidFill>
                  <a:schemeClr val="tx1"/>
                </a:solidFill>
                <a:latin typeface="Arial" panose="020B0604020202020204" pitchFamily="34" charset="0"/>
                <a:cs typeface="Arial" panose="020B0604020202020204" pitchFamily="34" charset="0"/>
              </a:rPr>
              <a:t>olours</a:t>
            </a:r>
            <a:r>
              <a:rPr lang="en-US" sz="2400" dirty="0">
                <a:solidFill>
                  <a:schemeClr val="tx1"/>
                </a:solidFill>
                <a:latin typeface="Arial" panose="020B0604020202020204" pitchFamily="34" charset="0"/>
                <a:cs typeface="Arial" panose="020B0604020202020204" pitchFamily="34" charset="0"/>
              </a:rPr>
              <a:t>. </a:t>
            </a:r>
          </a:p>
          <a:p>
            <a:pPr marL="457200" lvl="1" indent="0">
              <a:buNone/>
            </a:pPr>
            <a:r>
              <a:rPr lang="en-US" dirty="0">
                <a:solidFill>
                  <a:schemeClr val="tx1"/>
                </a:solidFill>
                <a:latin typeface="Arial" panose="020B0604020202020204" pitchFamily="34" charset="0"/>
                <a:cs typeface="Arial" panose="020B0604020202020204" pitchFamily="34" charset="0"/>
              </a:rPr>
              <a:t>Blue, Green, Aqua.</a:t>
            </a:r>
          </a:p>
          <a:p>
            <a:pPr marL="0" indent="0">
              <a:buNone/>
            </a:pPr>
            <a:endParaRPr lang="en-US" dirty="0">
              <a:solidFill>
                <a:schemeClr val="tx1"/>
              </a:solidFill>
            </a:endParaRPr>
          </a:p>
          <a:p>
            <a:pPr marL="0" indent="0">
              <a:buNone/>
            </a:pPr>
            <a:endParaRPr lang="en-US" dirty="0">
              <a:solidFill>
                <a:schemeClr val="tx1"/>
              </a:solidFill>
            </a:endParaRPr>
          </a:p>
        </p:txBody>
      </p:sp>
      <p:pic>
        <p:nvPicPr>
          <p:cNvPr id="4" name="Picture 3" descr="A black and white logo&#10;&#10;Description automatically generated with low confidence">
            <a:extLst>
              <a:ext uri="{FF2B5EF4-FFF2-40B4-BE49-F238E27FC236}">
                <a16:creationId xmlns:a16="http://schemas.microsoft.com/office/drawing/2014/main" id="{99836215-329B-CBA9-D31E-A6F2436A5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565363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ground, funeral, composite material&#10;&#10;Description automatically generated">
            <a:extLst>
              <a:ext uri="{FF2B5EF4-FFF2-40B4-BE49-F238E27FC236}">
                <a16:creationId xmlns:a16="http://schemas.microsoft.com/office/drawing/2014/main" id="{ECABC0E5-9BF6-F4C2-B340-25C75CEC34AD}"/>
              </a:ext>
            </a:extLst>
          </p:cNvPr>
          <p:cNvPicPr>
            <a:picLocks noChangeAspect="1"/>
          </p:cNvPicPr>
          <p:nvPr/>
        </p:nvPicPr>
        <p:blipFill rotWithShape="1">
          <a:blip r:embed="rId2">
            <a:extLst>
              <a:ext uri="{28A0092B-C50C-407E-A947-70E740481C1C}">
                <a14:useLocalDpi xmlns:a14="http://schemas.microsoft.com/office/drawing/2010/main" val="0"/>
              </a:ext>
            </a:extLst>
          </a:blip>
          <a:srcRect l="2836" r="26854" b="-2"/>
          <a:stretch/>
        </p:blipFill>
        <p:spPr>
          <a:xfrm>
            <a:off x="471944" y="555217"/>
            <a:ext cx="4268712" cy="3339221"/>
          </a:xfrm>
          <a:prstGeom prst="rect">
            <a:avLst/>
          </a:prstGeom>
        </p:spPr>
      </p:pic>
      <p:pic>
        <p:nvPicPr>
          <p:cNvPr id="5" name="Picture 4" descr="A picture containing text, outdoor, land vehicle, ground&#10;&#10;Description automatically generated">
            <a:extLst>
              <a:ext uri="{FF2B5EF4-FFF2-40B4-BE49-F238E27FC236}">
                <a16:creationId xmlns:a16="http://schemas.microsoft.com/office/drawing/2014/main" id="{95364019-F95F-E029-FA92-9EE45593BD5C}"/>
              </a:ext>
            </a:extLst>
          </p:cNvPr>
          <p:cNvPicPr>
            <a:picLocks noChangeAspect="1"/>
          </p:cNvPicPr>
          <p:nvPr/>
        </p:nvPicPr>
        <p:blipFill rotWithShape="1">
          <a:blip r:embed="rId3">
            <a:extLst>
              <a:ext uri="{28A0092B-C50C-407E-A947-70E740481C1C}">
                <a14:useLocalDpi xmlns:a14="http://schemas.microsoft.com/office/drawing/2010/main" val="0"/>
              </a:ext>
            </a:extLst>
          </a:blip>
          <a:srcRect l="28511" r="20897" b="2"/>
          <a:stretch/>
        </p:blipFill>
        <p:spPr>
          <a:xfrm>
            <a:off x="477507" y="4074019"/>
            <a:ext cx="2048359" cy="2226786"/>
          </a:xfrm>
          <a:prstGeom prst="rect">
            <a:avLst/>
          </a:prstGeom>
        </p:spPr>
      </p:pic>
      <p:pic>
        <p:nvPicPr>
          <p:cNvPr id="6" name="Picture 5" descr="A group of men working on a road&#10;&#10;Description automatically generated with low confidence">
            <a:extLst>
              <a:ext uri="{FF2B5EF4-FFF2-40B4-BE49-F238E27FC236}">
                <a16:creationId xmlns:a16="http://schemas.microsoft.com/office/drawing/2014/main" id="{E3C82B68-F719-0C63-E99E-14DA2A3CC576}"/>
              </a:ext>
            </a:extLst>
          </p:cNvPr>
          <p:cNvPicPr>
            <a:picLocks noChangeAspect="1"/>
          </p:cNvPicPr>
          <p:nvPr/>
        </p:nvPicPr>
        <p:blipFill rotWithShape="1">
          <a:blip r:embed="rId4">
            <a:extLst>
              <a:ext uri="{28A0092B-C50C-407E-A947-70E740481C1C}">
                <a14:useLocalDpi xmlns:a14="http://schemas.microsoft.com/office/drawing/2010/main" val="0"/>
              </a:ext>
            </a:extLst>
          </a:blip>
          <a:srcRect l="28613" r="2268" b="-3"/>
          <a:stretch/>
        </p:blipFill>
        <p:spPr>
          <a:xfrm>
            <a:off x="2686733" y="4072045"/>
            <a:ext cx="2053923" cy="2228761"/>
          </a:xfrm>
          <a:prstGeom prst="rect">
            <a:avLst/>
          </a:prstGeom>
        </p:spPr>
      </p:pic>
      <p:pic>
        <p:nvPicPr>
          <p:cNvPr id="7" name="Picture 6" descr="A group of men working on a road&#10;&#10;Description automatically generated with low confidence">
            <a:extLst>
              <a:ext uri="{FF2B5EF4-FFF2-40B4-BE49-F238E27FC236}">
                <a16:creationId xmlns:a16="http://schemas.microsoft.com/office/drawing/2014/main" id="{85CFCBA6-72BC-201F-09D8-25765DFE22B3}"/>
              </a:ext>
            </a:extLst>
          </p:cNvPr>
          <p:cNvPicPr>
            <a:picLocks noChangeAspect="1"/>
          </p:cNvPicPr>
          <p:nvPr/>
        </p:nvPicPr>
        <p:blipFill rotWithShape="1">
          <a:blip r:embed="rId4">
            <a:extLst>
              <a:ext uri="{28A0092B-C50C-407E-A947-70E740481C1C}">
                <a14:useLocalDpi xmlns:a14="http://schemas.microsoft.com/office/drawing/2010/main" val="0"/>
              </a:ext>
            </a:extLst>
          </a:blip>
          <a:srcRect l="11408"/>
          <a:stretch/>
        </p:blipFill>
        <p:spPr>
          <a:xfrm>
            <a:off x="4933183" y="555218"/>
            <a:ext cx="6786873" cy="5745588"/>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5D599F26-1B54-7730-AA79-8B8CC6050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813526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oad with green lights on it&#10;&#10;Description automatically generated with low confidence">
            <a:extLst>
              <a:ext uri="{FF2B5EF4-FFF2-40B4-BE49-F238E27FC236}">
                <a16:creationId xmlns:a16="http://schemas.microsoft.com/office/drawing/2014/main" id="{2F87A821-FD9A-9EAF-1459-31A3E1205ECF}"/>
              </a:ext>
            </a:extLst>
          </p:cNvPr>
          <p:cNvPicPr>
            <a:picLocks noChangeAspect="1"/>
          </p:cNvPicPr>
          <p:nvPr/>
        </p:nvPicPr>
        <p:blipFill rotWithShape="1">
          <a:blip r:embed="rId2">
            <a:extLst>
              <a:ext uri="{28A0092B-C50C-407E-A947-70E740481C1C}">
                <a14:useLocalDpi xmlns:a14="http://schemas.microsoft.com/office/drawing/2010/main" val="0"/>
              </a:ext>
            </a:extLst>
          </a:blip>
          <a:srcRect t="5995" r="2" b="18015"/>
          <a:stretch/>
        </p:blipFill>
        <p:spPr>
          <a:xfrm>
            <a:off x="6312000" y="145118"/>
            <a:ext cx="5668684" cy="6401986"/>
          </a:xfrm>
          <a:prstGeom prst="rect">
            <a:avLst/>
          </a:prstGeom>
        </p:spPr>
      </p:pic>
      <p:pic>
        <p:nvPicPr>
          <p:cNvPr id="11" name="Picture 10" descr="A picture containing outdoor, sky, road, land vehicle&#10;&#10;Description automatically generated">
            <a:extLst>
              <a:ext uri="{FF2B5EF4-FFF2-40B4-BE49-F238E27FC236}">
                <a16:creationId xmlns:a16="http://schemas.microsoft.com/office/drawing/2014/main" id="{AA8A10B0-9069-5991-C6A1-7CE66B727452}"/>
              </a:ext>
            </a:extLst>
          </p:cNvPr>
          <p:cNvPicPr>
            <a:picLocks noChangeAspect="1"/>
          </p:cNvPicPr>
          <p:nvPr/>
        </p:nvPicPr>
        <p:blipFill rotWithShape="1">
          <a:blip r:embed="rId3">
            <a:extLst>
              <a:ext uri="{28A0092B-C50C-407E-A947-70E740481C1C}">
                <a14:useLocalDpi xmlns:a14="http://schemas.microsoft.com/office/drawing/2010/main" val="0"/>
              </a:ext>
            </a:extLst>
          </a:blip>
          <a:srcRect l="2719" r="42938" b="-1"/>
          <a:stretch/>
        </p:blipFill>
        <p:spPr>
          <a:xfrm>
            <a:off x="211316" y="145118"/>
            <a:ext cx="5674893" cy="6401986"/>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9CCC97B4-5D8C-EE2A-B265-47D139782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990830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with green lights&#10;&#10;Description automatically generated with low confidence">
            <a:extLst>
              <a:ext uri="{FF2B5EF4-FFF2-40B4-BE49-F238E27FC236}">
                <a16:creationId xmlns:a16="http://schemas.microsoft.com/office/drawing/2014/main" id="{72F6862D-F344-AF37-E4FC-F134B1020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77800"/>
            <a:ext cx="4876800" cy="6502400"/>
          </a:xfrm>
          <a:prstGeom prst="rect">
            <a:avLst/>
          </a:prstGeom>
        </p:spPr>
      </p:pic>
      <p:pic>
        <p:nvPicPr>
          <p:cNvPr id="7" name="Picture 6" descr="A road with green lights on it&#10;&#10;Description automatically generated with low confidence">
            <a:extLst>
              <a:ext uri="{FF2B5EF4-FFF2-40B4-BE49-F238E27FC236}">
                <a16:creationId xmlns:a16="http://schemas.microsoft.com/office/drawing/2014/main" id="{DAC6201A-5C84-85D4-BF90-452FA89C2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77800"/>
            <a:ext cx="4876800" cy="6502400"/>
          </a:xfrm>
          <a:prstGeom prst="rect">
            <a:avLst/>
          </a:prstGeom>
        </p:spPr>
      </p:pic>
      <p:pic>
        <p:nvPicPr>
          <p:cNvPr id="9" name="Picture 8" descr="A road with green lights on it&#10;&#10;Description automatically generated with low confidence">
            <a:extLst>
              <a:ext uri="{FF2B5EF4-FFF2-40B4-BE49-F238E27FC236}">
                <a16:creationId xmlns:a16="http://schemas.microsoft.com/office/drawing/2014/main" id="{D7BF839F-606D-8E0B-E612-C8B4259E2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77800"/>
            <a:ext cx="4876800" cy="6502400"/>
          </a:xfrm>
          <a:prstGeom prst="rect">
            <a:avLst/>
          </a:prstGeom>
        </p:spPr>
      </p:pic>
      <p:pic>
        <p:nvPicPr>
          <p:cNvPr id="11" name="Picture 10" descr="A picture containing sky, outdoor, screenshot, plant&#10;&#10;Description automatically generated">
            <a:extLst>
              <a:ext uri="{FF2B5EF4-FFF2-40B4-BE49-F238E27FC236}">
                <a16:creationId xmlns:a16="http://schemas.microsoft.com/office/drawing/2014/main" id="{DF6C2E15-F76D-8EB5-0921-8197856D1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77800"/>
            <a:ext cx="4876800" cy="6502400"/>
          </a:xfrm>
          <a:prstGeom prst="rect">
            <a:avLst/>
          </a:prstGeom>
        </p:spPr>
      </p:pic>
      <p:pic>
        <p:nvPicPr>
          <p:cNvPr id="2" name="Picture 1" descr="A black and white logo&#10;&#10;Description automatically generated with low confidence">
            <a:extLst>
              <a:ext uri="{FF2B5EF4-FFF2-40B4-BE49-F238E27FC236}">
                <a16:creationId xmlns:a16="http://schemas.microsoft.com/office/drawing/2014/main" id="{C3B4B85A-C81D-4AE1-2977-1F60251B9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27962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18EB54-47D9-41F5-B1EC-166990C8E4BC}"/>
              </a:ext>
            </a:extLst>
          </p:cNvPr>
          <p:cNvSpPr>
            <a:spLocks noGrp="1"/>
          </p:cNvSpPr>
          <p:nvPr>
            <p:ph idx="1"/>
          </p:nvPr>
        </p:nvSpPr>
        <p:spPr>
          <a:xfrm>
            <a:off x="1115568" y="640080"/>
            <a:ext cx="10111229" cy="5303520"/>
          </a:xfrm>
        </p:spPr>
        <p:txBody>
          <a:bodyPr>
            <a:normAutofit/>
          </a:bodyPr>
          <a:lstStyle/>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5) We recommend a minimum dosage rate of 1kg of Eco-chips to 1  Sq/m of  surface area. (Using more is fine).</a:t>
            </a:r>
          </a:p>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6) The Temperature Range of the Eco-chip is. +280℃ and -50℃.</a:t>
            </a:r>
          </a:p>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7) As the Eco-chips will be embedded into either concrete or tarmac the weight of what can be placed upon the pathway is going to be determined by the strength of the path. </a:t>
            </a:r>
          </a:p>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8) The Eco-chips are designed for the use in concrete/tarmac any other medium would need to be discussed.</a:t>
            </a:r>
          </a:p>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endParaRPr lang="en-US" sz="1900" dirty="0">
              <a:solidFill>
                <a:schemeClr val="tx1"/>
              </a:solidFill>
            </a:endParaRPr>
          </a:p>
          <a:p>
            <a:pPr>
              <a:lnSpc>
                <a:spcPct val="90000"/>
              </a:lnSpc>
            </a:pPr>
            <a:endParaRPr lang="en-US" sz="1900" dirty="0">
              <a:solidFill>
                <a:schemeClr val="tx1"/>
              </a:solidFill>
            </a:endParaRPr>
          </a:p>
        </p:txBody>
      </p:sp>
      <p:pic>
        <p:nvPicPr>
          <p:cNvPr id="2" name="Picture 1" descr="A black and white logo&#10;&#10;Description automatically generated with low confidence">
            <a:extLst>
              <a:ext uri="{FF2B5EF4-FFF2-40B4-BE49-F238E27FC236}">
                <a16:creationId xmlns:a16="http://schemas.microsoft.com/office/drawing/2014/main" id="{CF622835-5C40-3FD5-5A91-BDE1A4A9F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90848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192125-FF09-4E7A-A8CF-87BC9E5D75BE}"/>
              </a:ext>
            </a:extLst>
          </p:cNvPr>
          <p:cNvSpPr>
            <a:spLocks noGrp="1"/>
          </p:cNvSpPr>
          <p:nvPr>
            <p:ph idx="1"/>
          </p:nvPr>
        </p:nvSpPr>
        <p:spPr>
          <a:xfrm>
            <a:off x="1243584" y="714375"/>
            <a:ext cx="9983213" cy="5247513"/>
          </a:xfrm>
        </p:spPr>
        <p:txBody>
          <a:bodyPr>
            <a:normAutofit lnSpcReduction="10000"/>
          </a:bodyPr>
          <a:lstStyle/>
          <a:p>
            <a:pPr marL="0" indent="0">
              <a:lnSpc>
                <a:spcPct val="90000"/>
              </a:lnSpc>
              <a:buNone/>
            </a:pPr>
            <a:endParaRPr lang="en-US" sz="1900" dirty="0">
              <a:solidFill>
                <a:schemeClr val="tx1"/>
              </a:solidFill>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9) Please note the Starpath Eco-chips are Environmentally Friendly, Non-Toxic, Zero Energy, Zero Light Polluting.</a:t>
            </a:r>
          </a:p>
          <a:p>
            <a:pPr>
              <a:lnSpc>
                <a:spcPct val="90000"/>
              </a:lnSpc>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10) The approximate glow time is 10 hours per night.</a:t>
            </a:r>
          </a:p>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11) How the product works: The encapsulated Strontium Aluminate Particles absorb UV during the day light hours and releases it as light energy at night.</a:t>
            </a:r>
          </a:p>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12) The Excitation Range for Strontium Aluminate range from 200nm to 450nm.</a:t>
            </a:r>
          </a:p>
          <a:p>
            <a:pPr marL="0" indent="0">
              <a:lnSpc>
                <a:spcPct val="90000"/>
              </a:lnSpc>
              <a:buNone/>
            </a:pPr>
            <a:r>
              <a:rPr lang="en-US" sz="1900" dirty="0">
                <a:solidFill>
                  <a:schemeClr val="tx1"/>
                </a:solidFill>
              </a:rPr>
              <a:t> </a:t>
            </a:r>
          </a:p>
          <a:p>
            <a:pPr>
              <a:lnSpc>
                <a:spcPct val="90000"/>
              </a:lnSpc>
            </a:pPr>
            <a:endParaRPr lang="en-US" sz="1900" dirty="0">
              <a:solidFill>
                <a:schemeClr val="tx1"/>
              </a:solidFill>
            </a:endParaRPr>
          </a:p>
        </p:txBody>
      </p:sp>
      <p:pic>
        <p:nvPicPr>
          <p:cNvPr id="2" name="Picture 1" descr="A black and white logo&#10;&#10;Description automatically generated with low confidence">
            <a:extLst>
              <a:ext uri="{FF2B5EF4-FFF2-40B4-BE49-F238E27FC236}">
                <a16:creationId xmlns:a16="http://schemas.microsoft.com/office/drawing/2014/main" id="{7602DAD7-AA43-D331-407C-1788FC9F8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441048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4F0D5E-4201-40CB-BD3E-CE8267D60CFC}"/>
              </a:ext>
            </a:extLst>
          </p:cNvPr>
          <p:cNvSpPr>
            <a:spLocks noGrp="1"/>
          </p:cNvSpPr>
          <p:nvPr>
            <p:ph idx="1"/>
          </p:nvPr>
        </p:nvSpPr>
        <p:spPr>
          <a:xfrm>
            <a:off x="1225296" y="714375"/>
            <a:ext cx="10001501" cy="5076825"/>
          </a:xfrm>
        </p:spPr>
        <p:txBody>
          <a:bodyPr>
            <a:normAutofit/>
          </a:bodyPr>
          <a:lstStyle/>
          <a:p>
            <a:pPr marL="0" indent="0">
              <a:buNone/>
            </a:pPr>
            <a:endParaRPr lang="en-US" dirty="0">
              <a:solidFill>
                <a:schemeClr val="tx1"/>
              </a:solidFill>
            </a:endParaRPr>
          </a:p>
          <a:p>
            <a:pPr marL="0" indent="0">
              <a:buNone/>
            </a:pPr>
            <a:r>
              <a:rPr lang="en-US" dirty="0">
                <a:solidFill>
                  <a:schemeClr val="tx1"/>
                </a:solidFill>
              </a:rPr>
              <a:t>13) The Wavelength for the Green formulation is 520nm. Aqua is 505nm and the Blue 490nm.</a:t>
            </a:r>
          </a:p>
          <a:p>
            <a:pPr marL="0" indent="0">
              <a:buNone/>
            </a:pPr>
            <a:endParaRPr lang="en-US" dirty="0">
              <a:solidFill>
                <a:schemeClr val="tx1"/>
              </a:solidFill>
            </a:endParaRPr>
          </a:p>
          <a:p>
            <a:pPr marL="0" indent="0">
              <a:buNone/>
            </a:pPr>
            <a:r>
              <a:rPr lang="en-US" dirty="0">
                <a:solidFill>
                  <a:schemeClr val="tx1"/>
                </a:solidFill>
              </a:rPr>
              <a:t>14) The Chemical Formula is: Sr Al2 O4. </a:t>
            </a:r>
          </a:p>
          <a:p>
            <a:pPr marL="0" indent="0">
              <a:buNone/>
            </a:pPr>
            <a:r>
              <a:rPr lang="en-US" dirty="0">
                <a:solidFill>
                  <a:schemeClr val="tx1"/>
                </a:solidFill>
              </a:rPr>
              <a:t>The Strontium Aluminate is usually fired at 1250℃.</a:t>
            </a:r>
          </a:p>
          <a:p>
            <a:pPr marL="0" indent="0">
              <a:buNone/>
            </a:pPr>
            <a:endParaRPr lang="en-US" dirty="0">
              <a:solidFill>
                <a:schemeClr val="tx1"/>
              </a:solidFill>
            </a:endParaRPr>
          </a:p>
          <a:p>
            <a:pPr marL="0" indent="0">
              <a:buNone/>
            </a:pPr>
            <a:r>
              <a:rPr lang="en-US" dirty="0">
                <a:solidFill>
                  <a:schemeClr val="tx1"/>
                </a:solidFill>
              </a:rPr>
              <a:t>15) Any size of chip and any </a:t>
            </a:r>
            <a:r>
              <a:rPr lang="en-US" dirty="0" err="1">
                <a:solidFill>
                  <a:schemeClr val="tx1"/>
                </a:solidFill>
              </a:rPr>
              <a:t>colour</a:t>
            </a:r>
            <a:r>
              <a:rPr lang="en-US" dirty="0">
                <a:solidFill>
                  <a:schemeClr val="tx1"/>
                </a:solidFill>
              </a:rPr>
              <a:t> can be used as a combination to create the desired effect of the pathway.</a:t>
            </a:r>
          </a:p>
          <a:p>
            <a:endParaRPr lang="en-US" dirty="0">
              <a:solidFill>
                <a:schemeClr val="tx1"/>
              </a:solidFill>
            </a:endParaRPr>
          </a:p>
        </p:txBody>
      </p:sp>
      <p:pic>
        <p:nvPicPr>
          <p:cNvPr id="2" name="Picture 1" descr="A black and white logo&#10;&#10;Description automatically generated with low confidence">
            <a:extLst>
              <a:ext uri="{FF2B5EF4-FFF2-40B4-BE49-F238E27FC236}">
                <a16:creationId xmlns:a16="http://schemas.microsoft.com/office/drawing/2014/main" id="{755EA939-451F-877B-ADFC-4AFDAB8B9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67458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615B8F-7864-4826-8717-FD065C2A3814}"/>
              </a:ext>
            </a:extLst>
          </p:cNvPr>
          <p:cNvSpPr>
            <a:spLocks noGrp="1"/>
          </p:cNvSpPr>
          <p:nvPr>
            <p:ph idx="1"/>
          </p:nvPr>
        </p:nvSpPr>
        <p:spPr>
          <a:xfrm>
            <a:off x="1243584" y="714375"/>
            <a:ext cx="9983213" cy="5284089"/>
          </a:xfrm>
        </p:spPr>
        <p:txBody>
          <a:bodyPr>
            <a:normAutofit/>
          </a:bodyPr>
          <a:lstStyle/>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16) When laying a pathway using the Eco-chips firstly make sure that the initial pathway has been levelled flat near enough to how the final path will look, then place or scatter the chips to the desired configuration and in the case of concrete trowel the chips in flush with the top surface ensuring no chips are protruding above the finished surface.</a:t>
            </a: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As for Tarmac they will be rolled or compacted flush with the finished surface again ensuring no chips are protruding.</a:t>
            </a:r>
          </a:p>
          <a:p>
            <a:pPr marL="0" indent="0">
              <a:lnSpc>
                <a:spcPct val="90000"/>
              </a:lnSpc>
              <a:buNone/>
            </a:pPr>
            <a:endParaRPr lang="en-US" sz="24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400" dirty="0">
                <a:solidFill>
                  <a:schemeClr val="tx1"/>
                </a:solidFill>
                <a:latin typeface="Arial" panose="020B0604020202020204" pitchFamily="34" charset="0"/>
                <a:cs typeface="Arial" panose="020B0604020202020204" pitchFamily="34" charset="0"/>
              </a:rPr>
              <a:t>17) Once this process is complete, please ensure that no concrete or tarmac residue is left on the Eco-chips as this can seriously impede the chips’ ability to absorb the UV and emit the light. Please clean after installation.</a:t>
            </a:r>
          </a:p>
          <a:p>
            <a:pPr>
              <a:lnSpc>
                <a:spcPct val="90000"/>
              </a:lnSpc>
            </a:pPr>
            <a:endParaRPr lang="en-US" sz="2400" dirty="0">
              <a:solidFill>
                <a:schemeClr val="tx1"/>
              </a:solidFill>
              <a:latin typeface="Arial" panose="020B0604020202020204" pitchFamily="34" charset="0"/>
              <a:cs typeface="Arial" panose="020B0604020202020204" pitchFamily="34" charset="0"/>
            </a:endParaRPr>
          </a:p>
          <a:p>
            <a:pPr>
              <a:lnSpc>
                <a:spcPct val="90000"/>
              </a:lnSpc>
            </a:pPr>
            <a:endParaRPr lang="en-US" sz="1900" dirty="0">
              <a:solidFill>
                <a:schemeClr val="tx1"/>
              </a:solidFill>
            </a:endParaRPr>
          </a:p>
        </p:txBody>
      </p:sp>
      <p:pic>
        <p:nvPicPr>
          <p:cNvPr id="2" name="Picture 1" descr="A black and white logo&#10;&#10;Description automatically generated with low confidence">
            <a:extLst>
              <a:ext uri="{FF2B5EF4-FFF2-40B4-BE49-F238E27FC236}">
                <a16:creationId xmlns:a16="http://schemas.microsoft.com/office/drawing/2014/main" id="{87A15B7E-1C32-0A8D-3286-3E2237C4A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314581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F8CCC-B43C-4D8C-8262-F8D5BB7F7A1B}"/>
              </a:ext>
            </a:extLst>
          </p:cNvPr>
          <p:cNvSpPr>
            <a:spLocks noGrp="1"/>
          </p:cNvSpPr>
          <p:nvPr>
            <p:ph idx="1"/>
          </p:nvPr>
        </p:nvSpPr>
        <p:spPr>
          <a:xfrm>
            <a:off x="1335024" y="1097279"/>
            <a:ext cx="9894955" cy="5117251"/>
          </a:xfrm>
        </p:spPr>
        <p:txBody>
          <a:bodyPr>
            <a:normAutofit/>
          </a:bodyPr>
          <a:lstStyle/>
          <a:p>
            <a:pPr marL="0" indent="0">
              <a:lnSpc>
                <a:spcPct val="90000"/>
              </a:lnSpc>
              <a:buNone/>
            </a:pPr>
            <a:r>
              <a:rPr lang="en-US" sz="2400" dirty="0">
                <a:latin typeface="Arial" panose="020B0604020202020204" pitchFamily="34" charset="0"/>
                <a:cs typeface="Arial" panose="020B0604020202020204" pitchFamily="34" charset="0"/>
              </a:rPr>
              <a:t>18) As the product is a rare earth it is very much a part of nature. It                                 therefore needs to be in its natural outside environment to work effectively. The presence of Human Artificial light will impact on the performance of the product so excessive ambient light will make the product appear as though it is not working, it is working, but the light is detracting from what it would look like in a dark area. </a:t>
            </a:r>
          </a:p>
          <a:p>
            <a:pPr marL="0" indent="0">
              <a:lnSpc>
                <a:spcPct val="90000"/>
              </a:lnSpc>
              <a:buNone/>
            </a:pPr>
            <a:endParaRPr lang="en-US" sz="2400" dirty="0">
              <a:latin typeface="Arial" panose="020B0604020202020204" pitchFamily="34" charset="0"/>
              <a:cs typeface="Arial" panose="020B0604020202020204" pitchFamily="34" charset="0"/>
            </a:endParaRPr>
          </a:p>
          <a:p>
            <a:pPr marL="0" indent="0">
              <a:lnSpc>
                <a:spcPct val="90000"/>
              </a:lnSpc>
              <a:buNone/>
            </a:pPr>
            <a:r>
              <a:rPr lang="en-US" sz="2400" dirty="0">
                <a:latin typeface="Arial" panose="020B0604020202020204" pitchFamily="34" charset="0"/>
                <a:cs typeface="Arial" panose="020B0604020202020204" pitchFamily="34" charset="0"/>
              </a:rPr>
              <a:t>BE CAREFUL OF THIS.</a:t>
            </a:r>
          </a:p>
          <a:p>
            <a:pPr marL="0" indent="0">
              <a:lnSpc>
                <a:spcPct val="90000"/>
              </a:lnSpc>
              <a:buNone/>
            </a:pPr>
            <a:endParaRPr lang="en-US" sz="2400" dirty="0">
              <a:latin typeface="Arial" panose="020B0604020202020204" pitchFamily="34" charset="0"/>
              <a:cs typeface="Arial" panose="020B0604020202020204" pitchFamily="34" charset="0"/>
            </a:endParaRPr>
          </a:p>
          <a:p>
            <a:pPr marL="0" indent="0">
              <a:lnSpc>
                <a:spcPct val="90000"/>
              </a:lnSpc>
              <a:buNone/>
            </a:pPr>
            <a:r>
              <a:rPr lang="en-US" sz="2400" dirty="0">
                <a:latin typeface="Arial" panose="020B0604020202020204" pitchFamily="34" charset="0"/>
                <a:cs typeface="Arial" panose="020B0604020202020204" pitchFamily="34" charset="0"/>
              </a:rPr>
              <a:t>19)The product is simple and easy to handle and is purely down to the                    creativity of the installation team as to how the path will look.</a:t>
            </a:r>
          </a:p>
          <a:p>
            <a:pPr marL="0" indent="0">
              <a:lnSpc>
                <a:spcPct val="90000"/>
              </a:lnSpc>
              <a:buNone/>
            </a:pPr>
            <a:r>
              <a:rPr lang="en-US" sz="2400" dirty="0">
                <a:latin typeface="Arial" panose="020B0604020202020204" pitchFamily="34" charset="0"/>
                <a:cs typeface="Arial" panose="020B0604020202020204" pitchFamily="34" charset="0"/>
              </a:rPr>
              <a:t> </a:t>
            </a:r>
          </a:p>
          <a:p>
            <a:pPr marL="0" indent="0">
              <a:lnSpc>
                <a:spcPct val="90000"/>
              </a:lnSpc>
              <a:buNone/>
            </a:pPr>
            <a:endParaRPr lang="en-US" sz="1700" dirty="0"/>
          </a:p>
          <a:p>
            <a:pPr>
              <a:lnSpc>
                <a:spcPct val="90000"/>
              </a:lnSpc>
            </a:pPr>
            <a:endParaRPr lang="en-US" sz="1700" dirty="0"/>
          </a:p>
        </p:txBody>
      </p:sp>
      <p:pic>
        <p:nvPicPr>
          <p:cNvPr id="2" name="Picture 1" descr="A black and white logo&#10;&#10;Description automatically generated with low confidence">
            <a:extLst>
              <a:ext uri="{FF2B5EF4-FFF2-40B4-BE49-F238E27FC236}">
                <a16:creationId xmlns:a16="http://schemas.microsoft.com/office/drawing/2014/main" id="{55AC677B-D253-E532-DE28-FFC404903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51" y="5859378"/>
            <a:ext cx="3018249" cy="998622"/>
          </a:xfrm>
          <a:prstGeom prst="rect">
            <a:avLst/>
          </a:prstGeom>
        </p:spPr>
      </p:pic>
    </p:spTree>
    <p:extLst>
      <p:ext uri="{BB962C8B-B14F-4D97-AF65-F5344CB8AC3E}">
        <p14:creationId xmlns:p14="http://schemas.microsoft.com/office/powerpoint/2010/main" val="23565932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205</TotalTime>
  <Words>1167</Words>
  <Application>Microsoft Macintosh PowerPoint</Application>
  <PresentationFormat>Widescreen</PresentationFormat>
  <Paragraphs>101</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Starpath   The World’s first UV powered pathway </vt:lpstr>
      <vt:lpstr>PowerPoint Presentation</vt:lpstr>
      <vt:lpstr>PowerPoint Presentation</vt:lpstr>
      <vt:lpstr> Inventors of the world’s first UV powered pathway  </vt:lpstr>
      <vt:lpstr>PowerPoint Presentation</vt:lpstr>
      <vt:lpstr>PowerPoint Presentation</vt:lpstr>
      <vt:lpstr>PowerPoint Presentation</vt:lpstr>
      <vt:lpstr>PowerPoint Presentation</vt:lpstr>
      <vt:lpstr>PowerPoint Presentation</vt:lpstr>
      <vt:lpstr> Starpath Eco-Chip  </vt:lpstr>
      <vt:lpstr>PowerPoint Presentation</vt:lpstr>
      <vt:lpstr>PowerPoint Presentation</vt:lpstr>
      <vt:lpstr>PowerPoint Presentation</vt:lpstr>
      <vt:lpstr>PowerPoint Presentation</vt:lpstr>
      <vt:lpstr>PowerPoint Presentation</vt:lpstr>
      <vt:lpstr>Starpath coverage</vt:lpstr>
      <vt:lpstr>PowerPoint Presentation</vt:lpstr>
      <vt:lpstr>  STARPATH ECO-CHIP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Starpath   The World’s first UV powered pathway </dc:title>
  <dc:creator>Ahmer</dc:creator>
  <cp:lastModifiedBy>Lara Scott</cp:lastModifiedBy>
  <cp:revision>12</cp:revision>
  <dcterms:created xsi:type="dcterms:W3CDTF">2021-12-05T11:39:47Z</dcterms:created>
  <dcterms:modified xsi:type="dcterms:W3CDTF">2023-05-07T16:05:43Z</dcterms:modified>
</cp:coreProperties>
</file>